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43"/>
  </p:notesMasterIdLst>
  <p:sldIdLst>
    <p:sldId id="258" r:id="rId3"/>
    <p:sldId id="301" r:id="rId4"/>
    <p:sldId id="259" r:id="rId5"/>
    <p:sldId id="335" r:id="rId6"/>
    <p:sldId id="261" r:id="rId7"/>
    <p:sldId id="262" r:id="rId8"/>
    <p:sldId id="333" r:id="rId9"/>
    <p:sldId id="263" r:id="rId10"/>
    <p:sldId id="304" r:id="rId11"/>
    <p:sldId id="331" r:id="rId12"/>
    <p:sldId id="264" r:id="rId13"/>
    <p:sldId id="300" r:id="rId14"/>
    <p:sldId id="265" r:id="rId15"/>
    <p:sldId id="456" r:id="rId16"/>
    <p:sldId id="457" r:id="rId17"/>
    <p:sldId id="267" r:id="rId18"/>
    <p:sldId id="268" r:id="rId19"/>
    <p:sldId id="269" r:id="rId20"/>
    <p:sldId id="270" r:id="rId21"/>
    <p:sldId id="271" r:id="rId22"/>
    <p:sldId id="288" r:id="rId23"/>
    <p:sldId id="459" r:id="rId24"/>
    <p:sldId id="460" r:id="rId25"/>
    <p:sldId id="272" r:id="rId26"/>
    <p:sldId id="273" r:id="rId27"/>
    <p:sldId id="274" r:id="rId28"/>
    <p:sldId id="275" r:id="rId29"/>
    <p:sldId id="336" r:id="rId30"/>
    <p:sldId id="281" r:id="rId31"/>
    <p:sldId id="276" r:id="rId32"/>
    <p:sldId id="279" r:id="rId33"/>
    <p:sldId id="332" r:id="rId34"/>
    <p:sldId id="339" r:id="rId35"/>
    <p:sldId id="280" r:id="rId36"/>
    <p:sldId id="299" r:id="rId37"/>
    <p:sldId id="329" r:id="rId38"/>
    <p:sldId id="305" r:id="rId39"/>
    <p:sldId id="337" r:id="rId40"/>
    <p:sldId id="306" r:id="rId41"/>
    <p:sldId id="334"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08"/>
    <p:restoredTop sz="93233"/>
  </p:normalViewPr>
  <p:slideViewPr>
    <p:cSldViewPr snapToGrid="0" snapToObjects="1">
      <p:cViewPr varScale="1">
        <p:scale>
          <a:sx n="84" d="100"/>
          <a:sy n="84" d="100"/>
        </p:scale>
        <p:origin x="456" y="184"/>
      </p:cViewPr>
      <p:guideLst>
        <p:guide orient="horz" pos="2160"/>
        <p:guide pos="2880"/>
      </p:guideLst>
    </p:cSldViewPr>
  </p:slideViewPr>
  <p:notesTextViewPr>
    <p:cViewPr>
      <p:scale>
        <a:sx n="100" d="100"/>
        <a:sy n="100" d="100"/>
      </p:scale>
      <p:origin x="0" y="0"/>
    </p:cViewPr>
  </p:notesTextViewPr>
  <p:sorterViewPr>
    <p:cViewPr>
      <p:scale>
        <a:sx n="79" d="100"/>
        <a:sy n="7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0C327F-5B43-E04E-8E8F-FE6349323C89}" type="datetimeFigureOut">
              <a:rPr lang="en-US" smtClean="0"/>
              <a:t>10/9/19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1E8CCE-8E22-B748-B00F-7F5DFC016ED9}" type="slidenum">
              <a:rPr lang="en-US" smtClean="0"/>
              <a:t>‹#›</a:t>
            </a:fld>
            <a:endParaRPr lang="en-US"/>
          </a:p>
        </p:txBody>
      </p:sp>
    </p:spTree>
    <p:extLst>
      <p:ext uri="{BB962C8B-B14F-4D97-AF65-F5344CB8AC3E}">
        <p14:creationId xmlns:p14="http://schemas.microsoft.com/office/powerpoint/2010/main" val="366760705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AF0530-34A2-5C4A-A10A-9E7274B164B6}" type="slidenum">
              <a:rPr lang="en-US" smtClean="0"/>
              <a:t>10</a:t>
            </a:fld>
            <a:endParaRPr lang="en-US"/>
          </a:p>
        </p:txBody>
      </p:sp>
    </p:spTree>
    <p:extLst>
      <p:ext uri="{BB962C8B-B14F-4D97-AF65-F5344CB8AC3E}">
        <p14:creationId xmlns:p14="http://schemas.microsoft.com/office/powerpoint/2010/main" val="552327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6626"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a:defRPr/>
            </a:pPr>
            <a:fld id="{15C4E53F-3AC1-F342-8A95-C9B0B3F179FC}" type="slidenum">
              <a:rPr lang="en-US" smtClean="0"/>
              <a:pPr>
                <a:defRPr/>
              </a:pPr>
              <a:t>11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1E8CCE-8E22-B748-B00F-7F5DFC016ED9}" type="slidenum">
              <a:rPr lang="en-US" smtClean="0"/>
              <a:t>16</a:t>
            </a:fld>
            <a:endParaRPr lang="en-US"/>
          </a:p>
        </p:txBody>
      </p:sp>
    </p:spTree>
    <p:extLst>
      <p:ext uri="{BB962C8B-B14F-4D97-AF65-F5344CB8AC3E}">
        <p14:creationId xmlns:p14="http://schemas.microsoft.com/office/powerpoint/2010/main" val="938493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1E8CCE-8E22-B748-B00F-7F5DFC016ED9}" type="slidenum">
              <a:rPr lang="en-US" smtClean="0"/>
              <a:t>40</a:t>
            </a:fld>
            <a:endParaRPr lang="en-US"/>
          </a:p>
        </p:txBody>
      </p:sp>
    </p:spTree>
    <p:extLst>
      <p:ext uri="{BB962C8B-B14F-4D97-AF65-F5344CB8AC3E}">
        <p14:creationId xmlns:p14="http://schemas.microsoft.com/office/powerpoint/2010/main" val="1360808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5A59C05-5A48-F541-A185-3F65F1A3C547}" type="datetimeFigureOut">
              <a:rPr lang="en-US" smtClean="0"/>
              <a:t>10/9/19</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00221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8C8C977-05D6-0542-AA85-2C58EEA95677}" type="datetimeFigureOut">
              <a:rPr lang="en-US" smtClean="0"/>
              <a:t>10/9/19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E2E22E-01E2-3043-9FDD-368F99C1B3F6}" type="slidenum">
              <a:rPr lang="en-US" smtClean="0"/>
              <a:t>‹#›</a:t>
            </a:fld>
            <a:endParaRPr lang="en-US"/>
          </a:p>
        </p:txBody>
      </p:sp>
    </p:spTree>
    <p:extLst>
      <p:ext uri="{BB962C8B-B14F-4D97-AF65-F5344CB8AC3E}">
        <p14:creationId xmlns:p14="http://schemas.microsoft.com/office/powerpoint/2010/main" val="1293596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C8C977-05D6-0542-AA85-2C58EEA95677}" type="datetimeFigureOut">
              <a:rPr lang="en-US" smtClean="0"/>
              <a:t>10/9/19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E2E22E-01E2-3043-9FDD-368F99C1B3F6}" type="slidenum">
              <a:rPr lang="en-US" smtClean="0"/>
              <a:t>‹#›</a:t>
            </a:fld>
            <a:endParaRPr lang="en-US"/>
          </a:p>
        </p:txBody>
      </p:sp>
    </p:spTree>
    <p:extLst>
      <p:ext uri="{BB962C8B-B14F-4D97-AF65-F5344CB8AC3E}">
        <p14:creationId xmlns:p14="http://schemas.microsoft.com/office/powerpoint/2010/main" val="656574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C8C977-05D6-0542-AA85-2C58EEA95677}" type="datetimeFigureOut">
              <a:rPr lang="en-US" smtClean="0"/>
              <a:t>10/9/19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E2E22E-01E2-3043-9FDD-368F99C1B3F6}" type="slidenum">
              <a:rPr lang="en-US" smtClean="0"/>
              <a:t>‹#›</a:t>
            </a:fld>
            <a:endParaRPr lang="en-US"/>
          </a:p>
        </p:txBody>
      </p:sp>
    </p:spTree>
    <p:extLst>
      <p:ext uri="{BB962C8B-B14F-4D97-AF65-F5344CB8AC3E}">
        <p14:creationId xmlns:p14="http://schemas.microsoft.com/office/powerpoint/2010/main" val="3611452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8C8C977-05D6-0542-AA85-2C58EEA95677}" type="datetimeFigureOut">
              <a:rPr lang="en-US" smtClean="0"/>
              <a:t>10/9/19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E2E22E-01E2-3043-9FDD-368F99C1B3F6}" type="slidenum">
              <a:rPr lang="en-US" smtClean="0"/>
              <a:t>‹#›</a:t>
            </a:fld>
            <a:endParaRPr lang="en-US"/>
          </a:p>
        </p:txBody>
      </p:sp>
    </p:spTree>
    <p:extLst>
      <p:ext uri="{BB962C8B-B14F-4D97-AF65-F5344CB8AC3E}">
        <p14:creationId xmlns:p14="http://schemas.microsoft.com/office/powerpoint/2010/main" val="521899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8C8C977-05D6-0542-AA85-2C58EEA95677}" type="datetimeFigureOut">
              <a:rPr lang="en-US" smtClean="0"/>
              <a:t>10/9/19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E2E22E-01E2-3043-9FDD-368F99C1B3F6}" type="slidenum">
              <a:rPr lang="en-US" smtClean="0"/>
              <a:t>‹#›</a:t>
            </a:fld>
            <a:endParaRPr lang="en-US"/>
          </a:p>
        </p:txBody>
      </p:sp>
    </p:spTree>
    <p:extLst>
      <p:ext uri="{BB962C8B-B14F-4D97-AF65-F5344CB8AC3E}">
        <p14:creationId xmlns:p14="http://schemas.microsoft.com/office/powerpoint/2010/main" val="1300552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8C8C977-05D6-0542-AA85-2C58EEA95677}" type="datetimeFigureOut">
              <a:rPr lang="en-US" smtClean="0"/>
              <a:t>10/9/19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E2E22E-01E2-3043-9FDD-368F99C1B3F6}" type="slidenum">
              <a:rPr lang="en-US" smtClean="0"/>
              <a:t>‹#›</a:t>
            </a:fld>
            <a:endParaRPr lang="en-US"/>
          </a:p>
        </p:txBody>
      </p:sp>
      <p:pic>
        <p:nvPicPr>
          <p:cNvPr id="8" name="Picture 7" descr="1349791315.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24800" y="5878810"/>
            <a:ext cx="990600" cy="8267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37072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C8C977-05D6-0542-AA85-2C58EEA95677}" type="datetimeFigureOut">
              <a:rPr lang="en-US" smtClean="0"/>
              <a:t>10/9/19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E2E22E-01E2-3043-9FDD-368F99C1B3F6}" type="slidenum">
              <a:rPr lang="en-US" smtClean="0"/>
              <a:t>‹#›</a:t>
            </a:fld>
            <a:endParaRPr lang="en-US"/>
          </a:p>
        </p:txBody>
      </p:sp>
    </p:spTree>
    <p:extLst>
      <p:ext uri="{BB962C8B-B14F-4D97-AF65-F5344CB8AC3E}">
        <p14:creationId xmlns:p14="http://schemas.microsoft.com/office/powerpoint/2010/main" val="1252687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E47B2E40-979F-4F46-AB57-C3F898142D43}" type="datetimeFigureOut">
              <a:rPr lang="en-US" smtClean="0"/>
              <a:t>10/9/19</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98863880"/>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2.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A59C05-5A48-F541-A185-3F65F1A3C547}" type="datetimeFigureOut">
              <a:rPr lang="en-US" smtClean="0"/>
              <a:t>10/9/19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883C1C-1C1F-554E-9820-4A4CDE3D1013}" type="slidenum">
              <a:rPr lang="en-US" smtClean="0"/>
              <a:t>‹#›</a:t>
            </a:fld>
            <a:endParaRPr lang="en-US"/>
          </a:p>
        </p:txBody>
      </p:sp>
      <p:sp>
        <p:nvSpPr>
          <p:cNvPr id="7" name="AutoShape 2" descr="SISJSD1.jpg"/>
          <p:cNvSpPr>
            <a:spLocks noChangeAspect="1" noChangeArrowheads="1"/>
          </p:cNvSpPr>
          <p:nvPr userDrawn="1"/>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SISJSD1.jpg"/>
          <p:cNvSpPr>
            <a:spLocks noChangeAspect="1" noChangeArrowheads="1"/>
          </p:cNvSpPr>
          <p:nvPr userDrawn="1"/>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a:extLst>
              <a:ext uri="{FF2B5EF4-FFF2-40B4-BE49-F238E27FC236}">
                <a16:creationId xmlns:a16="http://schemas.microsoft.com/office/drawing/2014/main" id="{D0C65932-C2A2-1242-8B23-D1190B172245}"/>
              </a:ext>
            </a:extLst>
          </p:cNvPr>
          <p:cNvPicPr>
            <a:picLocks noChangeAspect="1"/>
          </p:cNvPicPr>
          <p:nvPr userDrawn="1"/>
        </p:nvPicPr>
        <p:blipFill>
          <a:blip r:embed="rId2"/>
          <a:stretch>
            <a:fillRect/>
          </a:stretch>
        </p:blipFill>
        <p:spPr>
          <a:xfrm>
            <a:off x="8050315" y="6430220"/>
            <a:ext cx="968139" cy="306284"/>
          </a:xfrm>
          <a:prstGeom prst="rect">
            <a:avLst/>
          </a:prstGeom>
        </p:spPr>
      </p:pic>
    </p:spTree>
    <p:extLst>
      <p:ext uri="{BB962C8B-B14F-4D97-AF65-F5344CB8AC3E}">
        <p14:creationId xmlns:p14="http://schemas.microsoft.com/office/powerpoint/2010/main" val="923402870"/>
      </p:ext>
    </p:extLst>
  </p:cSld>
  <p:clrMap bg1="lt1" tx1="dk1" bg2="lt2" tx2="dk2" accent1="accent1" accent2="accent2" accent3="accent3" accent4="accent4" accent5="accent5" accent6="accent6" hlink="hlink" folHlink="folHlink"/>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C8C977-05D6-0542-AA85-2C58EEA95677}" type="datetimeFigureOut">
              <a:rPr lang="en-US" smtClean="0"/>
              <a:t>10/9/19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E2E22E-01E2-3043-9FDD-368F99C1B3F6}" type="slidenum">
              <a:rPr lang="en-US" smtClean="0"/>
              <a:t>‹#›</a:t>
            </a:fld>
            <a:endParaRPr lang="en-US"/>
          </a:p>
        </p:txBody>
      </p:sp>
      <p:pic>
        <p:nvPicPr>
          <p:cNvPr id="9" name="Picture 8">
            <a:extLst>
              <a:ext uri="{FF2B5EF4-FFF2-40B4-BE49-F238E27FC236}">
                <a16:creationId xmlns:a16="http://schemas.microsoft.com/office/drawing/2014/main" id="{3922FDC5-5FEE-3746-BB8E-0B789376B853}"/>
              </a:ext>
            </a:extLst>
          </p:cNvPr>
          <p:cNvPicPr>
            <a:picLocks noChangeAspect="1"/>
          </p:cNvPicPr>
          <p:nvPr userDrawn="1"/>
        </p:nvPicPr>
        <p:blipFill>
          <a:blip r:embed="rId11"/>
          <a:stretch>
            <a:fillRect/>
          </a:stretch>
        </p:blipFill>
        <p:spPr>
          <a:xfrm>
            <a:off x="8050315" y="6430220"/>
            <a:ext cx="968139" cy="306284"/>
          </a:xfrm>
          <a:prstGeom prst="rect">
            <a:avLst/>
          </a:prstGeom>
        </p:spPr>
      </p:pic>
    </p:spTree>
    <p:extLst>
      <p:ext uri="{BB962C8B-B14F-4D97-AF65-F5344CB8AC3E}">
        <p14:creationId xmlns:p14="http://schemas.microsoft.com/office/powerpoint/2010/main" val="3843076146"/>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et2bobc@gmail.com" TargetMode="External"/><Relationship Id="rId2" Type="http://schemas.openxmlformats.org/officeDocument/2006/relationships/image" Target="../media/image3.jpg"/><Relationship Id="rId1" Type="http://schemas.openxmlformats.org/officeDocument/2006/relationships/slideLayout" Target="../slideLayouts/slideLayout3.xml"/><Relationship Id="rId5" Type="http://schemas.openxmlformats.org/officeDocument/2006/relationships/image" Target="../media/image4.jpg"/><Relationship Id="rId4" Type="http://schemas.openxmlformats.org/officeDocument/2006/relationships/hyperlink" Target="http://www.derotechnical.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image" Target="../media/image31.jpg"/><Relationship Id="rId1" Type="http://schemas.openxmlformats.org/officeDocument/2006/relationships/slideLayout" Target="../slideLayouts/slideLayout3.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jpg"/></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jpeg"/><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3.xml"/><Relationship Id="rId5" Type="http://schemas.openxmlformats.org/officeDocument/2006/relationships/image" Target="../media/image8.jp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png"/><Relationship Id="rId1" Type="http://schemas.openxmlformats.org/officeDocument/2006/relationships/slideLayout" Target="../slideLayouts/slideLayout9.xml"/><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9.xm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xml"/><Relationship Id="rId5" Type="http://schemas.openxmlformats.org/officeDocument/2006/relationships/image" Target="../media/image73.png"/><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derotechnical.com" TargetMode="External"/><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13.jpg"/><Relationship Id="rId2" Type="http://schemas.openxmlformats.org/officeDocument/2006/relationships/image" Target="../media/image81.png"/><Relationship Id="rId1" Type="http://schemas.openxmlformats.org/officeDocument/2006/relationships/slideLayout" Target="../slideLayouts/slideLayout3.xml"/><Relationship Id="rId6" Type="http://schemas.openxmlformats.org/officeDocument/2006/relationships/image" Target="../media/image78.png"/><Relationship Id="rId5" Type="http://schemas.openxmlformats.org/officeDocument/2006/relationships/image" Target="../media/image84.png"/><Relationship Id="rId4" Type="http://schemas.openxmlformats.org/officeDocument/2006/relationships/image" Target="../media/image83.png"/></Relationships>
</file>

<file path=ppt/slides/_rels/slide3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78.png"/><Relationship Id="rId1" Type="http://schemas.openxmlformats.org/officeDocument/2006/relationships/slideLayout" Target="../slideLayouts/slideLayout3.xml"/><Relationship Id="rId6" Type="http://schemas.openxmlformats.org/officeDocument/2006/relationships/hyperlink" Target="mailto:get2bobc@gmail.com" TargetMode="External"/><Relationship Id="rId5" Type="http://schemas.openxmlformats.org/officeDocument/2006/relationships/image" Target="../media/image88.jpeg"/><Relationship Id="rId4" Type="http://schemas.openxmlformats.org/officeDocument/2006/relationships/image" Target="../media/image87.jpeg"/></Relationships>
</file>

<file path=ppt/slides/_rels/slide35.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tiff"/><Relationship Id="rId1" Type="http://schemas.openxmlformats.org/officeDocument/2006/relationships/slideLayout" Target="../slideLayouts/slideLayout3.xml"/><Relationship Id="rId4" Type="http://schemas.openxmlformats.org/officeDocument/2006/relationships/image" Target="../media/image92.png"/></Relationships>
</file>

<file path=ppt/slides/_rels/slide3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4.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xml"/><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4.emf"/><Relationship Id="rId2" Type="http://schemas.openxmlformats.org/officeDocument/2006/relationships/image" Target="../media/image10.png"/><Relationship Id="rId1" Type="http://schemas.openxmlformats.org/officeDocument/2006/relationships/slideLayout" Target="../slideLayouts/slideLayout9.xml"/><Relationship Id="rId6" Type="http://schemas.openxmlformats.org/officeDocument/2006/relationships/image" Target="../media/image13.jpg"/><Relationship Id="rId5" Type="http://schemas.openxmlformats.org/officeDocument/2006/relationships/image" Target="../media/image3.jp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hyperlink" Target="mailto:get2bobc@gmail.com"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3.jpg"/><Relationship Id="rId4" Type="http://schemas.openxmlformats.org/officeDocument/2006/relationships/hyperlink" Target="http://www.derotechnical.com/"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5" Type="http://schemas.openxmlformats.org/officeDocument/2006/relationships/image" Target="../media/image3.jp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457200" y="0"/>
            <a:ext cx="8305800" cy="2362200"/>
          </a:xfrm>
          <a:prstGeom prst="rect">
            <a:avLst/>
          </a:prstGeom>
        </p:spPr>
        <p:txBody>
          <a:bodyPr anchor="ctr">
            <a:normAutofit/>
          </a:bodyPr>
          <a:lstStyle>
            <a:lvl1pPr algn="l" defTabSz="914400" rtl="0" eaLnBrk="1" latinLnBrk="0" hangingPunct="1">
              <a:spcBef>
                <a:spcPct val="0"/>
              </a:spcBef>
              <a:buNone/>
              <a:defRPr sz="4400" kern="1200">
                <a:solidFill>
                  <a:schemeClr val="tx1"/>
                </a:solidFill>
                <a:latin typeface="+mj-lt"/>
                <a:ea typeface="+mj-ea"/>
                <a:cs typeface="+mj-cs"/>
              </a:defRPr>
            </a:lvl1pPr>
          </a:lstStyle>
          <a:p>
            <a:pPr>
              <a:defRPr/>
            </a:pPr>
            <a:r>
              <a:rPr lang="en-US" sz="4000" b="1" i="1" dirty="0">
                <a:solidFill>
                  <a:schemeClr val="tx2">
                    <a:lumMod val="60000"/>
                    <a:lumOff val="40000"/>
                  </a:schemeClr>
                </a:solidFill>
              </a:rPr>
              <a:t>Design Considerations when creating a printable standard-based report card </a:t>
            </a:r>
          </a:p>
        </p:txBody>
      </p:sp>
      <p:sp>
        <p:nvSpPr>
          <p:cNvPr id="17" name="Rectangle 16"/>
          <p:cNvSpPr/>
          <p:nvPr/>
        </p:nvSpPr>
        <p:spPr>
          <a:xfrm rot="20543572">
            <a:off x="4739770" y="2458841"/>
            <a:ext cx="3533089" cy="2123658"/>
          </a:xfrm>
          <a:prstGeom prst="rect">
            <a:avLst/>
          </a:prstGeom>
          <a:noFill/>
        </p:spPr>
        <p:txBody>
          <a:bodyPr>
            <a:spAutoFit/>
          </a:bodyPr>
          <a:lstStyle/>
          <a:p>
            <a:pPr algn="ctr">
              <a:defRPr/>
            </a:pPr>
            <a:r>
              <a:rPr lang="en-US" sz="4400" i="1" dirty="0">
                <a:ln w="18415" cmpd="sng">
                  <a:solidFill>
                    <a:srgbClr val="FFFFFF"/>
                  </a:solidFill>
                  <a:prstDash val="solid"/>
                </a:ln>
                <a:solidFill>
                  <a:srgbClr val="17375E"/>
                </a:solidFill>
                <a:effectLst>
                  <a:outerShdw blurRad="63500" dir="3600000" algn="tl" rotWithShape="0">
                    <a:srgbClr val="000000">
                      <a:alpha val="70000"/>
                    </a:srgbClr>
                  </a:outerShdw>
                </a:effectLst>
              </a:rPr>
              <a:t>DO THIS FIRST</a:t>
            </a:r>
          </a:p>
          <a:p>
            <a:pPr algn="ctr">
              <a:defRPr/>
            </a:pPr>
            <a:r>
              <a:rPr lang="en-US" sz="4400" i="1" dirty="0">
                <a:ln w="18415" cmpd="sng">
                  <a:solidFill>
                    <a:srgbClr val="FFFFFF"/>
                  </a:solidFill>
                  <a:prstDash val="solid"/>
                </a:ln>
                <a:solidFill>
                  <a:srgbClr val="17375E"/>
                </a:solidFill>
                <a:effectLst>
                  <a:outerShdw blurRad="63500" dir="3600000" algn="tl" rotWithShape="0">
                    <a:srgbClr val="000000">
                      <a:alpha val="70000"/>
                    </a:srgbClr>
                  </a:outerShdw>
                </a:effectLst>
              </a:rPr>
              <a:t>ASK FOR AN EXAMPLE</a:t>
            </a:r>
          </a:p>
        </p:txBody>
      </p:sp>
      <p:cxnSp>
        <p:nvCxnSpPr>
          <p:cNvPr id="18" name="Straight Arrow Connector 17"/>
          <p:cNvCxnSpPr/>
          <p:nvPr/>
        </p:nvCxnSpPr>
        <p:spPr>
          <a:xfrm flipH="1" flipV="1">
            <a:off x="4249629" y="1912314"/>
            <a:ext cx="1195951" cy="94389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6314" y="4865027"/>
            <a:ext cx="2450592" cy="1956397"/>
          </a:xfrm>
          <a:prstGeom prst="rect">
            <a:avLst/>
          </a:prstGeom>
        </p:spPr>
      </p:pic>
      <p:sp>
        <p:nvSpPr>
          <p:cNvPr id="2" name="Rectangle 1"/>
          <p:cNvSpPr/>
          <p:nvPr/>
        </p:nvSpPr>
        <p:spPr>
          <a:xfrm>
            <a:off x="350520" y="4963775"/>
            <a:ext cx="5095060" cy="1384995"/>
          </a:xfrm>
          <a:prstGeom prst="rect">
            <a:avLst/>
          </a:prstGeom>
        </p:spPr>
        <p:txBody>
          <a:bodyPr wrap="square">
            <a:spAutoFit/>
          </a:bodyPr>
          <a:lstStyle/>
          <a:p>
            <a:pPr>
              <a:defRPr/>
            </a:pPr>
            <a:r>
              <a:rPr lang="en-US" sz="2800" dirty="0"/>
              <a:t>Bob Cornacchioli</a:t>
            </a:r>
            <a:br>
              <a:rPr lang="en-US" sz="2800" dirty="0"/>
            </a:br>
            <a:r>
              <a:rPr lang="en-US" sz="2800" dirty="0">
                <a:hlinkClick r:id="rId3"/>
              </a:rPr>
              <a:t>get2bobc@gmail.com</a:t>
            </a:r>
            <a:endParaRPr lang="en-US" sz="2800" dirty="0"/>
          </a:p>
          <a:p>
            <a:pPr>
              <a:defRPr/>
            </a:pPr>
            <a:r>
              <a:rPr lang="en-US" sz="2800" dirty="0">
                <a:hlinkClick r:id="rId4"/>
              </a:rPr>
              <a:t>http://www.derotechnical.com</a:t>
            </a:r>
            <a:endParaRPr lang="en-US" sz="2800" dirty="0"/>
          </a:p>
        </p:txBody>
      </p:sp>
      <p:pic>
        <p:nvPicPr>
          <p:cNvPr id="8" name="Picture 7" descr="Screen Shot 2014-12-13 at 10.02.48 AM.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1" y="2856212"/>
            <a:ext cx="3792428" cy="815195"/>
          </a:xfrm>
          <a:prstGeom prst="rect">
            <a:avLst/>
          </a:prstGeom>
        </p:spPr>
      </p:pic>
    </p:spTree>
    <p:extLst>
      <p:ext uri="{BB962C8B-B14F-4D97-AF65-F5344CB8AC3E}">
        <p14:creationId xmlns:p14="http://schemas.microsoft.com/office/powerpoint/2010/main" val="13627616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par>
                                <p:cTn id="8" presetID="3"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linds(horizont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642" y="775252"/>
            <a:ext cx="7798158" cy="4496356"/>
          </a:xfrm>
          <a:prstGeom prst="rect">
            <a:avLst/>
          </a:prstGeom>
        </p:spPr>
      </p:pic>
      <p:sp>
        <p:nvSpPr>
          <p:cNvPr id="2" name="Title 1"/>
          <p:cNvSpPr>
            <a:spLocks noGrp="1"/>
          </p:cNvSpPr>
          <p:nvPr>
            <p:ph type="title"/>
          </p:nvPr>
        </p:nvSpPr>
        <p:spPr>
          <a:xfrm>
            <a:off x="355600" y="-196598"/>
            <a:ext cx="8229600" cy="1143000"/>
          </a:xfrm>
        </p:spPr>
        <p:txBody>
          <a:bodyPr>
            <a:normAutofit fontScale="90000"/>
          </a:bodyPr>
          <a:lstStyle/>
          <a:p>
            <a:r>
              <a:rPr lang="en-US" b="1" dirty="0">
                <a:solidFill>
                  <a:schemeClr val="tx2">
                    <a:lumMod val="60000"/>
                    <a:lumOff val="40000"/>
                  </a:schemeClr>
                </a:solidFill>
              </a:rPr>
              <a:t>Report Card &amp; </a:t>
            </a:r>
            <a:r>
              <a:rPr lang="en-US" b="1">
                <a:solidFill>
                  <a:schemeClr val="tx2">
                    <a:lumMod val="60000"/>
                    <a:lumOff val="40000"/>
                  </a:schemeClr>
                </a:solidFill>
              </a:rPr>
              <a:t>Standards Relationship</a:t>
            </a:r>
            <a:endParaRPr lang="en-US" b="1" dirty="0">
              <a:solidFill>
                <a:schemeClr val="tx2">
                  <a:lumMod val="60000"/>
                  <a:lumOff val="40000"/>
                </a:schemeClr>
              </a:solidFill>
            </a:endParaRPr>
          </a:p>
        </p:txBody>
      </p:sp>
      <p:grpSp>
        <p:nvGrpSpPr>
          <p:cNvPr id="13" name="Group 12"/>
          <p:cNvGrpSpPr/>
          <p:nvPr/>
        </p:nvGrpSpPr>
        <p:grpSpPr>
          <a:xfrm>
            <a:off x="5587452" y="1252881"/>
            <a:ext cx="1026667" cy="3972534"/>
            <a:chOff x="5587452" y="2882900"/>
            <a:chExt cx="1026667" cy="2813120"/>
          </a:xfrm>
        </p:grpSpPr>
        <p:sp>
          <p:nvSpPr>
            <p:cNvPr id="7" name="TextBox 6"/>
            <p:cNvSpPr txBox="1"/>
            <p:nvPr/>
          </p:nvSpPr>
          <p:spPr>
            <a:xfrm>
              <a:off x="5600700" y="2882900"/>
              <a:ext cx="1013419" cy="369332"/>
            </a:xfrm>
            <a:prstGeom prst="rect">
              <a:avLst/>
            </a:prstGeom>
            <a:noFill/>
          </p:spPr>
          <p:txBody>
            <a:bodyPr wrap="none" rtlCol="0">
              <a:spAutoFit/>
            </a:bodyPr>
            <a:lstStyle/>
            <a:p>
              <a:r>
                <a:rPr lang="en-US" b="1" dirty="0">
                  <a:solidFill>
                    <a:srgbClr val="FF0000"/>
                  </a:solidFill>
                </a:rPr>
                <a:t>CELA.4.2</a:t>
              </a:r>
            </a:p>
          </p:txBody>
        </p:sp>
        <p:sp>
          <p:nvSpPr>
            <p:cNvPr id="8" name="TextBox 7"/>
            <p:cNvSpPr txBox="1"/>
            <p:nvPr/>
          </p:nvSpPr>
          <p:spPr>
            <a:xfrm>
              <a:off x="5600700" y="3265587"/>
              <a:ext cx="1013419" cy="369332"/>
            </a:xfrm>
            <a:prstGeom prst="rect">
              <a:avLst/>
            </a:prstGeom>
            <a:noFill/>
          </p:spPr>
          <p:txBody>
            <a:bodyPr wrap="none" rtlCol="0">
              <a:spAutoFit/>
            </a:bodyPr>
            <a:lstStyle/>
            <a:p>
              <a:r>
                <a:rPr lang="en-US" b="1" dirty="0">
                  <a:solidFill>
                    <a:schemeClr val="tx2">
                      <a:lumMod val="60000"/>
                      <a:lumOff val="40000"/>
                    </a:schemeClr>
                  </a:solidFill>
                </a:rPr>
                <a:t>CELA.4.3</a:t>
              </a:r>
            </a:p>
          </p:txBody>
        </p:sp>
        <p:sp>
          <p:nvSpPr>
            <p:cNvPr id="9" name="TextBox 8"/>
            <p:cNvSpPr txBox="1"/>
            <p:nvPr/>
          </p:nvSpPr>
          <p:spPr>
            <a:xfrm>
              <a:off x="5600700" y="3620118"/>
              <a:ext cx="1013419" cy="369332"/>
            </a:xfrm>
            <a:prstGeom prst="rect">
              <a:avLst/>
            </a:prstGeom>
            <a:noFill/>
          </p:spPr>
          <p:txBody>
            <a:bodyPr wrap="none" rtlCol="0">
              <a:spAutoFit/>
            </a:bodyPr>
            <a:lstStyle/>
            <a:p>
              <a:r>
                <a:rPr lang="en-US" b="1" dirty="0">
                  <a:solidFill>
                    <a:srgbClr val="FF0000"/>
                  </a:solidFill>
                </a:rPr>
                <a:t>CELA.4.4</a:t>
              </a:r>
            </a:p>
          </p:txBody>
        </p:sp>
        <p:sp>
          <p:nvSpPr>
            <p:cNvPr id="10" name="TextBox 9"/>
            <p:cNvSpPr txBox="1"/>
            <p:nvPr/>
          </p:nvSpPr>
          <p:spPr>
            <a:xfrm>
              <a:off x="5600700" y="4002809"/>
              <a:ext cx="1013419" cy="369332"/>
            </a:xfrm>
            <a:prstGeom prst="rect">
              <a:avLst/>
            </a:prstGeom>
            <a:noFill/>
          </p:spPr>
          <p:txBody>
            <a:bodyPr wrap="none" rtlCol="0">
              <a:spAutoFit/>
            </a:bodyPr>
            <a:lstStyle/>
            <a:p>
              <a:r>
                <a:rPr lang="en-US" b="1" dirty="0">
                  <a:solidFill>
                    <a:srgbClr val="FF0000"/>
                  </a:solidFill>
                </a:rPr>
                <a:t>CELA.4.5</a:t>
              </a:r>
            </a:p>
          </p:txBody>
        </p:sp>
        <p:sp>
          <p:nvSpPr>
            <p:cNvPr id="11" name="TextBox 10"/>
            <p:cNvSpPr txBox="1"/>
            <p:nvPr/>
          </p:nvSpPr>
          <p:spPr>
            <a:xfrm>
              <a:off x="5600700" y="4301036"/>
              <a:ext cx="1013419" cy="369332"/>
            </a:xfrm>
            <a:prstGeom prst="rect">
              <a:avLst/>
            </a:prstGeom>
            <a:noFill/>
          </p:spPr>
          <p:txBody>
            <a:bodyPr wrap="none" rtlCol="0">
              <a:spAutoFit/>
            </a:bodyPr>
            <a:lstStyle/>
            <a:p>
              <a:r>
                <a:rPr lang="en-US" b="1" dirty="0">
                  <a:solidFill>
                    <a:schemeClr val="tx2">
                      <a:lumMod val="60000"/>
                      <a:lumOff val="40000"/>
                    </a:schemeClr>
                  </a:solidFill>
                </a:rPr>
                <a:t>CELA.4.6</a:t>
              </a:r>
            </a:p>
          </p:txBody>
        </p:sp>
        <p:sp>
          <p:nvSpPr>
            <p:cNvPr id="12" name="TextBox 11"/>
            <p:cNvSpPr txBox="1"/>
            <p:nvPr/>
          </p:nvSpPr>
          <p:spPr>
            <a:xfrm>
              <a:off x="5600700" y="4683725"/>
              <a:ext cx="1013419" cy="369332"/>
            </a:xfrm>
            <a:prstGeom prst="rect">
              <a:avLst/>
            </a:prstGeom>
            <a:noFill/>
          </p:spPr>
          <p:txBody>
            <a:bodyPr wrap="none" rtlCol="0">
              <a:spAutoFit/>
            </a:bodyPr>
            <a:lstStyle/>
            <a:p>
              <a:r>
                <a:rPr lang="en-US" b="1" dirty="0">
                  <a:solidFill>
                    <a:schemeClr val="tx2">
                      <a:lumMod val="60000"/>
                      <a:lumOff val="40000"/>
                    </a:schemeClr>
                  </a:solidFill>
                </a:rPr>
                <a:t>CELA.4.7</a:t>
              </a:r>
            </a:p>
          </p:txBody>
        </p:sp>
        <p:sp>
          <p:nvSpPr>
            <p:cNvPr id="18" name="TextBox 17"/>
            <p:cNvSpPr txBox="1"/>
            <p:nvPr/>
          </p:nvSpPr>
          <p:spPr>
            <a:xfrm>
              <a:off x="5594076" y="5059102"/>
              <a:ext cx="1013419" cy="261540"/>
            </a:xfrm>
            <a:prstGeom prst="rect">
              <a:avLst/>
            </a:prstGeom>
            <a:noFill/>
          </p:spPr>
          <p:txBody>
            <a:bodyPr wrap="none" rtlCol="0">
              <a:spAutoFit/>
            </a:bodyPr>
            <a:lstStyle/>
            <a:p>
              <a:r>
                <a:rPr lang="en-US" b="1" dirty="0">
                  <a:solidFill>
                    <a:schemeClr val="tx2">
                      <a:lumMod val="60000"/>
                      <a:lumOff val="40000"/>
                    </a:schemeClr>
                  </a:solidFill>
                </a:rPr>
                <a:t>CELA.4.8</a:t>
              </a:r>
            </a:p>
          </p:txBody>
        </p:sp>
        <p:sp>
          <p:nvSpPr>
            <p:cNvPr id="19" name="TextBox 18"/>
            <p:cNvSpPr txBox="1"/>
            <p:nvPr/>
          </p:nvSpPr>
          <p:spPr>
            <a:xfrm>
              <a:off x="5587452" y="5434480"/>
              <a:ext cx="1013419" cy="261540"/>
            </a:xfrm>
            <a:prstGeom prst="rect">
              <a:avLst/>
            </a:prstGeom>
            <a:noFill/>
          </p:spPr>
          <p:txBody>
            <a:bodyPr wrap="none" rtlCol="0">
              <a:spAutoFit/>
            </a:bodyPr>
            <a:lstStyle/>
            <a:p>
              <a:r>
                <a:rPr lang="en-US" b="1" dirty="0">
                  <a:solidFill>
                    <a:srgbClr val="FF0000"/>
                  </a:solidFill>
                </a:rPr>
                <a:t>CELA.4.9</a:t>
              </a:r>
            </a:p>
          </p:txBody>
        </p:sp>
      </p:gr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00" y="5616164"/>
            <a:ext cx="7239000" cy="635000"/>
          </a:xfrm>
          <a:prstGeom prst="rect">
            <a:avLst/>
          </a:prstGeom>
        </p:spPr>
      </p:pic>
      <p:cxnSp>
        <p:nvCxnSpPr>
          <p:cNvPr id="15" name="Straight Arrow Connector 14"/>
          <p:cNvCxnSpPr/>
          <p:nvPr/>
        </p:nvCxnSpPr>
        <p:spPr>
          <a:xfrm flipH="1">
            <a:off x="1868557" y="2034781"/>
            <a:ext cx="3718895" cy="3729915"/>
          </a:xfrm>
          <a:prstGeom prst="straightConnector1">
            <a:avLst/>
          </a:prstGeom>
          <a:ln w="5715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3003277" y="3516270"/>
            <a:ext cx="2577552" cy="2248426"/>
          </a:xfrm>
          <a:prstGeom prst="straightConnector1">
            <a:avLst/>
          </a:prstGeom>
          <a:ln w="5715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4470400" y="4068706"/>
            <a:ext cx="1123678" cy="1695990"/>
          </a:xfrm>
          <a:prstGeom prst="straightConnector1">
            <a:avLst/>
          </a:prstGeom>
          <a:ln w="5715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5587452" y="4621142"/>
            <a:ext cx="19873" cy="1312521"/>
          </a:xfrm>
          <a:prstGeom prst="straightConnector1">
            <a:avLst/>
          </a:prstGeom>
          <a:ln w="57150">
            <a:solidFill>
              <a:srgbClr val="0070C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283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254000" y="-76200"/>
            <a:ext cx="8597900" cy="831850"/>
          </a:xfrm>
        </p:spPr>
        <p:txBody>
          <a:bodyPr>
            <a:noAutofit/>
          </a:bodyPr>
          <a:lstStyle/>
          <a:p>
            <a:r>
              <a:rPr lang="en-US" sz="4800" b="1" i="1" dirty="0">
                <a:solidFill>
                  <a:schemeClr val="tx2">
                    <a:lumMod val="60000"/>
                    <a:lumOff val="40000"/>
                  </a:schemeClr>
                </a:solidFill>
                <a:latin typeface="Calibri" charset="0"/>
              </a:rPr>
              <a:t>Location-Location-Location</a:t>
            </a:r>
          </a:p>
        </p:txBody>
      </p:sp>
      <p:pic>
        <p:nvPicPr>
          <p:cNvPr id="25602" name="Picture 4" descr="Screen shot 2010-11-03 at 9.55.56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143000"/>
            <a:ext cx="5199063" cy="402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3" name="TextBox 5"/>
          <p:cNvSpPr txBox="1">
            <a:spLocks noChangeArrowheads="1"/>
          </p:cNvSpPr>
          <p:nvPr/>
        </p:nvSpPr>
        <p:spPr bwMode="auto">
          <a:xfrm>
            <a:off x="652463" y="2144713"/>
            <a:ext cx="2041525" cy="2586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The subliminal message do you send to your community by the placement of your subjects?</a:t>
            </a:r>
          </a:p>
          <a:p>
            <a:pPr eaLnBrk="1" hangingPunct="1"/>
            <a:endParaRPr lang="en-US" sz="1800"/>
          </a:p>
          <a:p>
            <a:pPr eaLnBrk="1" hangingPunct="1"/>
            <a:r>
              <a:rPr lang="en-US" sz="1800"/>
              <a:t>UPPER LEFT of page #1 is BOARDWALK</a:t>
            </a:r>
          </a:p>
        </p:txBody>
      </p:sp>
      <p:pic>
        <p:nvPicPr>
          <p:cNvPr id="25604"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5029200"/>
            <a:ext cx="1230313" cy="1230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5"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3400" y="828675"/>
            <a:ext cx="1981200" cy="1317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Frame 1"/>
          <p:cNvSpPr/>
          <p:nvPr/>
        </p:nvSpPr>
        <p:spPr>
          <a:xfrm>
            <a:off x="3048000" y="1807360"/>
            <a:ext cx="2585339" cy="2141155"/>
          </a:xfrm>
          <a:prstGeom prst="frame">
            <a:avLst>
              <a:gd name="adj1" fmla="val 0"/>
            </a:avLst>
          </a:prstGeom>
          <a:ln w="762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38100" cmpd="sng">
                <a:solidFill>
                  <a:schemeClr val="tx1"/>
                </a:solidFill>
              </a:ln>
              <a:solidFill>
                <a:schemeClr val="tx1"/>
              </a:solidFill>
            </a:endParaRPr>
          </a:p>
        </p:txBody>
      </p:sp>
    </p:spTree>
    <p:extLst>
      <p:ext uri="{BB962C8B-B14F-4D97-AF65-F5344CB8AC3E}">
        <p14:creationId xmlns:p14="http://schemas.microsoft.com/office/powerpoint/2010/main" val="257827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55771"/>
          </a:xfrm>
        </p:spPr>
        <p:txBody>
          <a:bodyPr>
            <a:noAutofit/>
          </a:bodyPr>
          <a:lstStyle/>
          <a:p>
            <a:r>
              <a:rPr lang="en-US" sz="3600" b="1" dirty="0"/>
              <a:t>Constraints/Decisions</a:t>
            </a:r>
          </a:p>
        </p:txBody>
      </p:sp>
      <p:pic>
        <p:nvPicPr>
          <p:cNvPr id="4" name="Picture 3" descr="Screen Shot 2016-02-24 at 8.42.35 A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803" y="1427559"/>
            <a:ext cx="3873500" cy="977900"/>
          </a:xfrm>
          <a:prstGeom prst="rect">
            <a:avLst/>
          </a:prstGeom>
        </p:spPr>
      </p:pic>
      <p:pic>
        <p:nvPicPr>
          <p:cNvPr id="5" name="Picture 4" descr="Screen Shot 2016-02-24 at 8.45.49 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6360" y="2924987"/>
            <a:ext cx="4487076" cy="1415101"/>
          </a:xfrm>
          <a:prstGeom prst="rect">
            <a:avLst/>
          </a:prstGeom>
        </p:spPr>
      </p:pic>
      <p:pic>
        <p:nvPicPr>
          <p:cNvPr id="7" name="Picture 6" descr="Screen Shot 2016-02-24 at 8.44.53 A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8977" y="4275195"/>
            <a:ext cx="4494497" cy="723389"/>
          </a:xfrm>
          <a:prstGeom prst="rect">
            <a:avLst/>
          </a:prstGeom>
        </p:spPr>
      </p:pic>
      <p:pic>
        <p:nvPicPr>
          <p:cNvPr id="8" name="Picture 7" descr="Screen Shot 2016-02-24 at 8.44.44 AM.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3888" y="5048409"/>
            <a:ext cx="4562248" cy="773214"/>
          </a:xfrm>
          <a:prstGeom prst="rect">
            <a:avLst/>
          </a:prstGeom>
        </p:spPr>
      </p:pic>
      <p:pic>
        <p:nvPicPr>
          <p:cNvPr id="9" name="Picture 8" descr="Screen Shot 2016-02-24 at 8.44.29 AM.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1248" y="2955261"/>
            <a:ext cx="3931055" cy="2521424"/>
          </a:xfrm>
          <a:prstGeom prst="rect">
            <a:avLst/>
          </a:prstGeom>
        </p:spPr>
      </p:pic>
      <p:sp>
        <p:nvSpPr>
          <p:cNvPr id="11" name="TextBox 10"/>
          <p:cNvSpPr txBox="1"/>
          <p:nvPr/>
        </p:nvSpPr>
        <p:spPr>
          <a:xfrm>
            <a:off x="586092" y="842297"/>
            <a:ext cx="3144586" cy="369332"/>
          </a:xfrm>
          <a:prstGeom prst="rect">
            <a:avLst/>
          </a:prstGeom>
          <a:noFill/>
        </p:spPr>
        <p:txBody>
          <a:bodyPr wrap="none" rtlCol="0">
            <a:spAutoFit/>
          </a:bodyPr>
          <a:lstStyle/>
          <a:p>
            <a:r>
              <a:rPr lang="en-US" b="1" i="1" dirty="0">
                <a:solidFill>
                  <a:srgbClr val="FF0000"/>
                </a:solidFill>
              </a:rPr>
              <a:t>Letter Recognition and Sounds</a:t>
            </a:r>
          </a:p>
        </p:txBody>
      </p:sp>
      <p:sp>
        <p:nvSpPr>
          <p:cNvPr id="13" name="TextBox 12"/>
          <p:cNvSpPr txBox="1"/>
          <p:nvPr/>
        </p:nvSpPr>
        <p:spPr>
          <a:xfrm>
            <a:off x="4855559" y="2429792"/>
            <a:ext cx="3864810" cy="369332"/>
          </a:xfrm>
          <a:prstGeom prst="rect">
            <a:avLst/>
          </a:prstGeom>
          <a:noFill/>
        </p:spPr>
        <p:txBody>
          <a:bodyPr wrap="none" rtlCol="0">
            <a:spAutoFit/>
          </a:bodyPr>
          <a:lstStyle/>
          <a:p>
            <a:r>
              <a:rPr lang="en-US" b="1" i="1" dirty="0">
                <a:solidFill>
                  <a:srgbClr val="FF0000"/>
                </a:solidFill>
              </a:rPr>
              <a:t>Shape/Color and Number Recognition</a:t>
            </a:r>
          </a:p>
        </p:txBody>
      </p:sp>
      <p:sp>
        <p:nvSpPr>
          <p:cNvPr id="14" name="TextBox 13"/>
          <p:cNvSpPr txBox="1"/>
          <p:nvPr/>
        </p:nvSpPr>
        <p:spPr>
          <a:xfrm>
            <a:off x="170939" y="1121133"/>
            <a:ext cx="4292749" cy="338554"/>
          </a:xfrm>
          <a:prstGeom prst="rect">
            <a:avLst/>
          </a:prstGeom>
          <a:noFill/>
        </p:spPr>
        <p:txBody>
          <a:bodyPr wrap="none" rtlCol="0">
            <a:spAutoFit/>
          </a:bodyPr>
          <a:lstStyle/>
          <a:p>
            <a:r>
              <a:rPr lang="en-US" sz="1600" b="1" i="1" dirty="0"/>
              <a:t>Post Printing Circles – No Historical Record T2T</a:t>
            </a:r>
          </a:p>
        </p:txBody>
      </p:sp>
      <p:sp>
        <p:nvSpPr>
          <p:cNvPr id="15" name="TextBox 14"/>
          <p:cNvSpPr txBox="1"/>
          <p:nvPr/>
        </p:nvSpPr>
        <p:spPr>
          <a:xfrm>
            <a:off x="217506" y="2372568"/>
            <a:ext cx="4171923" cy="584776"/>
          </a:xfrm>
          <a:prstGeom prst="rect">
            <a:avLst/>
          </a:prstGeom>
          <a:noFill/>
        </p:spPr>
        <p:txBody>
          <a:bodyPr wrap="none" rtlCol="0">
            <a:spAutoFit/>
          </a:bodyPr>
          <a:lstStyle/>
          <a:p>
            <a:r>
              <a:rPr lang="en-US" sz="1600" b="1" i="1" dirty="0"/>
              <a:t>Post Printed √ – No Historical Record T2T</a:t>
            </a:r>
          </a:p>
          <a:p>
            <a:r>
              <a:rPr lang="en-US" sz="1600" b="1" i="1" dirty="0"/>
              <a:t>IF STANDARDS – </a:t>
            </a:r>
            <a:r>
              <a:rPr lang="en-US" sz="1600" b="1" i="1" dirty="0">
                <a:solidFill>
                  <a:srgbClr val="0000FF"/>
                </a:solidFill>
              </a:rPr>
              <a:t>78 standards </a:t>
            </a:r>
            <a:r>
              <a:rPr lang="en-US" sz="1600" b="1" i="1" dirty="0"/>
              <a:t>– Ask Teachers?</a:t>
            </a:r>
          </a:p>
        </p:txBody>
      </p:sp>
      <p:sp>
        <p:nvSpPr>
          <p:cNvPr id="16" name="TextBox 15"/>
          <p:cNvSpPr txBox="1"/>
          <p:nvPr/>
        </p:nvSpPr>
        <p:spPr>
          <a:xfrm>
            <a:off x="288496" y="5789509"/>
            <a:ext cx="8107595" cy="830997"/>
          </a:xfrm>
          <a:prstGeom prst="rect">
            <a:avLst/>
          </a:prstGeom>
          <a:noFill/>
        </p:spPr>
        <p:txBody>
          <a:bodyPr wrap="none" rtlCol="0">
            <a:spAutoFit/>
          </a:bodyPr>
          <a:lstStyle/>
          <a:p>
            <a:r>
              <a:rPr lang="en-US" sz="1600" b="1" i="1" dirty="0">
                <a:solidFill>
                  <a:srgbClr val="FF0000"/>
                </a:solidFill>
              </a:rPr>
              <a:t>If you choose summative standards for concepts, you may need to provide parents with term</a:t>
            </a:r>
          </a:p>
          <a:p>
            <a:r>
              <a:rPr lang="en-US" sz="1600" b="1" i="1" dirty="0">
                <a:solidFill>
                  <a:srgbClr val="FF0000"/>
                </a:solidFill>
              </a:rPr>
              <a:t>benchmark expectations! </a:t>
            </a:r>
          </a:p>
          <a:p>
            <a:r>
              <a:rPr lang="en-US" sz="1600" b="1" i="1" dirty="0">
                <a:solidFill>
                  <a:srgbClr val="FF0000"/>
                </a:solidFill>
              </a:rPr>
              <a:t> </a:t>
            </a:r>
          </a:p>
        </p:txBody>
      </p:sp>
      <p:cxnSp>
        <p:nvCxnSpPr>
          <p:cNvPr id="18" name="Straight Arrow Connector 17"/>
          <p:cNvCxnSpPr/>
          <p:nvPr/>
        </p:nvCxnSpPr>
        <p:spPr>
          <a:xfrm flipH="1">
            <a:off x="3063144" y="3083257"/>
            <a:ext cx="667534"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6439265" y="3083257"/>
            <a:ext cx="490712"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5885700" y="4416141"/>
            <a:ext cx="490712"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833612" y="5227983"/>
            <a:ext cx="490712"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657754" y="3394913"/>
            <a:ext cx="3168919" cy="646331"/>
          </a:xfrm>
          <a:prstGeom prst="rect">
            <a:avLst/>
          </a:prstGeom>
          <a:noFill/>
        </p:spPr>
        <p:txBody>
          <a:bodyPr wrap="none" rtlCol="0">
            <a:spAutoFit/>
          </a:bodyPr>
          <a:lstStyle/>
          <a:p>
            <a:r>
              <a:rPr lang="en-US" dirty="0"/>
              <a:t>This picture is stored like school</a:t>
            </a:r>
          </a:p>
          <a:p>
            <a:r>
              <a:rPr lang="en-US" dirty="0"/>
              <a:t>logo’s.  JPG </a:t>
            </a:r>
          </a:p>
        </p:txBody>
      </p:sp>
      <p:pic>
        <p:nvPicPr>
          <p:cNvPr id="6" name="Picture 5" descr="Screen Shot 2016-02-24 at 8.45.33 AM.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9037" y="3229349"/>
            <a:ext cx="4222742" cy="1013282"/>
          </a:xfrm>
          <a:prstGeom prst="rect">
            <a:avLst/>
          </a:prstGeom>
        </p:spPr>
      </p:pic>
    </p:spTree>
    <p:extLst>
      <p:ext uri="{BB962C8B-B14F-4D97-AF65-F5344CB8AC3E}">
        <p14:creationId xmlns:p14="http://schemas.microsoft.com/office/powerpoint/2010/main" val="51506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trips(downLeft)">
                                      <p:cBhvr>
                                        <p:cTn id="7" dur="500"/>
                                        <p:tgtEl>
                                          <p:spTgt spid="18"/>
                                        </p:tgtEl>
                                      </p:cBhvr>
                                    </p:animEffect>
                                  </p:childTnLst>
                                </p:cTn>
                              </p:par>
                              <p:par>
                                <p:cTn id="8" presetID="18" presetClass="entr" presetSubtype="12"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strips(downLeft)">
                                      <p:cBhvr>
                                        <p:cTn id="10" dur="500"/>
                                        <p:tgtEl>
                                          <p:spTgt spid="19"/>
                                        </p:tgtEl>
                                      </p:cBhvr>
                                    </p:animEffect>
                                  </p:childTnLst>
                                </p:cTn>
                              </p:par>
                              <p:par>
                                <p:cTn id="11" presetID="18" presetClass="entr" presetSubtype="12"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strips(downLeft)">
                                      <p:cBhvr>
                                        <p:cTn id="13" dur="500"/>
                                        <p:tgtEl>
                                          <p:spTgt spid="21"/>
                                        </p:tgtEl>
                                      </p:cBhvr>
                                    </p:animEffect>
                                  </p:childTnLst>
                                </p:cTn>
                              </p:par>
                              <p:par>
                                <p:cTn id="14" presetID="18" presetClass="entr" presetSubtype="12"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strips(downLeft)">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559127" y="-152400"/>
            <a:ext cx="8229600" cy="1143000"/>
          </a:xfrm>
        </p:spPr>
        <p:txBody>
          <a:bodyPr/>
          <a:lstStyle/>
          <a:p>
            <a:r>
              <a:rPr lang="en-US" b="1" i="1" dirty="0">
                <a:latin typeface="Calibri" charset="0"/>
              </a:rPr>
              <a:t>Summative - Student Records</a:t>
            </a:r>
          </a:p>
        </p:txBody>
      </p:sp>
      <p:pic>
        <p:nvPicPr>
          <p:cNvPr id="27650" name="Content Placeholder 3" descr="Summative 4 comment box.png"/>
          <p:cNvPicPr>
            <a:picLocks noGrp="1" noChangeAspect="1"/>
          </p:cNvPicPr>
          <p:nvPr>
            <p:ph idx="1"/>
          </p:nvPr>
        </p:nvPicPr>
        <p:blipFill>
          <a:blip r:embed="rId2">
            <a:extLst>
              <a:ext uri="{28A0092B-C50C-407E-A947-70E740481C1C}">
                <a14:useLocalDpi xmlns:a14="http://schemas.microsoft.com/office/drawing/2010/main" val="0"/>
              </a:ext>
            </a:extLst>
          </a:blip>
          <a:srcRect l="-77745" r="-77745"/>
          <a:stretch>
            <a:fillRect/>
          </a:stretch>
        </p:blipFill>
        <p:spPr>
          <a:xfrm>
            <a:off x="-1524000" y="1143000"/>
            <a:ext cx="7164388" cy="3940175"/>
          </a:xfrm>
        </p:spPr>
      </p:pic>
      <p:sp>
        <p:nvSpPr>
          <p:cNvPr id="27651" name="TextBox 4"/>
          <p:cNvSpPr txBox="1">
            <a:spLocks noChangeArrowheads="1"/>
          </p:cNvSpPr>
          <p:nvPr/>
        </p:nvSpPr>
        <p:spPr bwMode="auto">
          <a:xfrm>
            <a:off x="4343400" y="2095500"/>
            <a:ext cx="48006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000000"/>
                </a:solidFill>
                <a:latin typeface="Lucida Grande" charset="0"/>
                <a:cs typeface="Lucida Grande" charset="0"/>
              </a:rPr>
              <a:t>^(*std.stored.comments;ELA.4.</a:t>
            </a:r>
            <a:r>
              <a:rPr lang="en-US" sz="1800" b="1">
                <a:solidFill>
                  <a:srgbClr val="FF0000"/>
                </a:solidFill>
                <a:latin typeface="Lucida Grande" charset="0"/>
                <a:cs typeface="Lucida Grande" charset="0"/>
              </a:rPr>
              <a:t>50</a:t>
            </a:r>
            <a:r>
              <a:rPr lang="en-US" sz="1800" b="1">
                <a:solidFill>
                  <a:srgbClr val="000000"/>
                </a:solidFill>
                <a:latin typeface="Lucida Grande" charset="0"/>
                <a:cs typeface="Lucida Grande" charset="0"/>
              </a:rPr>
              <a:t>;T1)</a:t>
            </a:r>
            <a:endParaRPr lang="en-US" sz="1800" b="1"/>
          </a:p>
        </p:txBody>
      </p:sp>
      <p:sp>
        <p:nvSpPr>
          <p:cNvPr id="27652" name="Rectangle 5"/>
          <p:cNvSpPr>
            <a:spLocks noChangeArrowheads="1"/>
          </p:cNvSpPr>
          <p:nvPr/>
        </p:nvSpPr>
        <p:spPr bwMode="auto">
          <a:xfrm>
            <a:off x="4357688" y="2511425"/>
            <a:ext cx="453866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b="1">
                <a:solidFill>
                  <a:srgbClr val="000000"/>
                </a:solidFill>
                <a:latin typeface="Lucida Grande" charset="0"/>
                <a:cs typeface="Lucida Grande" charset="0"/>
              </a:rPr>
              <a:t>^(*std.stored.comments;MA.4.</a:t>
            </a:r>
            <a:r>
              <a:rPr lang="en-US" b="1">
                <a:solidFill>
                  <a:srgbClr val="FF0000"/>
                </a:solidFill>
                <a:latin typeface="Lucida Grande" charset="0"/>
                <a:cs typeface="Lucida Grande" charset="0"/>
              </a:rPr>
              <a:t>17</a:t>
            </a:r>
            <a:r>
              <a:rPr lang="en-US" b="1">
                <a:solidFill>
                  <a:srgbClr val="000000"/>
                </a:solidFill>
                <a:latin typeface="Lucida Grande" charset="0"/>
                <a:cs typeface="Lucida Grande" charset="0"/>
              </a:rPr>
              <a:t>;T1)</a:t>
            </a:r>
            <a:endParaRPr lang="en-US" b="1"/>
          </a:p>
        </p:txBody>
      </p:sp>
      <p:pic>
        <p:nvPicPr>
          <p:cNvPr id="27653" name="Picture 6" descr="Screen shot 2010-11-03 at 1.31.04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257800"/>
            <a:ext cx="7239000" cy="927100"/>
          </a:xfrm>
          <a:prstGeom prst="rect">
            <a:avLst/>
          </a:prstGeom>
          <a:noFill/>
          <a:ln w="317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9" name="Frame 8"/>
          <p:cNvSpPr/>
          <p:nvPr/>
        </p:nvSpPr>
        <p:spPr>
          <a:xfrm>
            <a:off x="3657600" y="5522913"/>
            <a:ext cx="3581400" cy="496887"/>
          </a:xfrm>
          <a:prstGeom prst="fram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27655" name="TextBox 13"/>
          <p:cNvSpPr txBox="1">
            <a:spLocks noChangeArrowheads="1"/>
          </p:cNvSpPr>
          <p:nvPr/>
        </p:nvSpPr>
        <p:spPr bwMode="auto">
          <a:xfrm>
            <a:off x="4357688" y="3463925"/>
            <a:ext cx="4329112"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Calibri" charset="0"/>
              <a:buAutoNum type="arabicPeriod"/>
            </a:pPr>
            <a:r>
              <a:rPr lang="en-US" sz="1800" dirty="0"/>
              <a:t>Teachers will write TOO MUCH!</a:t>
            </a:r>
          </a:p>
          <a:p>
            <a:pPr eaLnBrk="1" hangingPunct="1">
              <a:buFont typeface="Calibri" charset="0"/>
              <a:buAutoNum type="arabicPeriod"/>
            </a:pPr>
            <a:r>
              <a:rPr lang="en-US" sz="1800" dirty="0"/>
              <a:t>Set Max Width to keep text in the box</a:t>
            </a:r>
          </a:p>
          <a:p>
            <a:pPr eaLnBrk="1" hangingPunct="1">
              <a:buFont typeface="Calibri" charset="0"/>
              <a:buAutoNum type="arabicPeriod"/>
            </a:pPr>
            <a:r>
              <a:rPr lang="en-US" sz="1800" dirty="0"/>
              <a:t>SOMEONE must inform teachers of character max count!</a:t>
            </a:r>
          </a:p>
          <a:p>
            <a:pPr eaLnBrk="1" hangingPunct="1">
              <a:buFont typeface="Calibri" charset="0"/>
              <a:buAutoNum type="arabicPeriod"/>
            </a:pPr>
            <a:r>
              <a:rPr lang="en-US" sz="1800" b="1" dirty="0">
                <a:solidFill>
                  <a:srgbClr val="0000FF"/>
                </a:solidFill>
              </a:rPr>
              <a:t>WHO GETS A COMMENT?</a:t>
            </a:r>
          </a:p>
        </p:txBody>
      </p:sp>
      <p:sp>
        <p:nvSpPr>
          <p:cNvPr id="27656" name="TextBox 14"/>
          <p:cNvSpPr txBox="1">
            <a:spLocks noChangeArrowheads="1"/>
          </p:cNvSpPr>
          <p:nvPr/>
        </p:nvSpPr>
        <p:spPr bwMode="auto">
          <a:xfrm>
            <a:off x="5341938" y="3124200"/>
            <a:ext cx="20828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0000"/>
                </a:solidFill>
              </a:rPr>
              <a:t>Stay inside the lines</a:t>
            </a:r>
          </a:p>
        </p:txBody>
      </p:sp>
      <p:sp>
        <p:nvSpPr>
          <p:cNvPr id="27657" name="TextBox 15"/>
          <p:cNvSpPr txBox="1">
            <a:spLocks noChangeArrowheads="1"/>
          </p:cNvSpPr>
          <p:nvPr/>
        </p:nvSpPr>
        <p:spPr bwMode="auto">
          <a:xfrm>
            <a:off x="5387975" y="1665288"/>
            <a:ext cx="19304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0000"/>
                </a:solidFill>
              </a:rPr>
              <a:t>Better Identifier??</a:t>
            </a:r>
          </a:p>
        </p:txBody>
      </p:sp>
      <p:sp>
        <p:nvSpPr>
          <p:cNvPr id="27658" name="TextBox 16"/>
          <p:cNvSpPr txBox="1">
            <a:spLocks noChangeArrowheads="1"/>
          </p:cNvSpPr>
          <p:nvPr/>
        </p:nvSpPr>
        <p:spPr bwMode="auto">
          <a:xfrm>
            <a:off x="4357688" y="990600"/>
            <a:ext cx="4329112"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All comments- 1 report card in Student Record Folder</a:t>
            </a:r>
          </a:p>
        </p:txBody>
      </p:sp>
      <p:pic>
        <p:nvPicPr>
          <p:cNvPr id="2" name="Picture 1" descr="Screen Shot 2015-09-25 at 9.44.10 P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654" y="635784"/>
            <a:ext cx="3173620" cy="4618388"/>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64" y="5235575"/>
            <a:ext cx="4318000" cy="1409700"/>
          </a:xfrm>
          <a:prstGeom prst="rect">
            <a:avLst/>
          </a:prstGeom>
        </p:spPr>
      </p:pic>
    </p:spTree>
    <p:extLst>
      <p:ext uri="{BB962C8B-B14F-4D97-AF65-F5344CB8AC3E}">
        <p14:creationId xmlns:p14="http://schemas.microsoft.com/office/powerpoint/2010/main" val="72512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0" y="-152400"/>
            <a:ext cx="8788727" cy="1021080"/>
          </a:xfrm>
        </p:spPr>
        <p:txBody>
          <a:bodyPr>
            <a:noAutofit/>
          </a:bodyPr>
          <a:lstStyle/>
          <a:p>
            <a:r>
              <a:rPr lang="en-US" sz="3600" b="1" i="1" dirty="0">
                <a:latin typeface="Calibri" charset="0"/>
              </a:rPr>
              <a:t>Comments – All subjects vs content specific</a:t>
            </a:r>
          </a:p>
        </p:txBody>
      </p:sp>
      <p:pic>
        <p:nvPicPr>
          <p:cNvPr id="7" name="Picture 6">
            <a:extLst>
              <a:ext uri="{FF2B5EF4-FFF2-40B4-BE49-F238E27FC236}">
                <a16:creationId xmlns:a16="http://schemas.microsoft.com/office/drawing/2014/main" id="{9A8307BA-826A-FC48-A0B3-22368684C7CA}"/>
              </a:ext>
            </a:extLst>
          </p:cNvPr>
          <p:cNvPicPr>
            <a:picLocks noChangeAspect="1"/>
          </p:cNvPicPr>
          <p:nvPr/>
        </p:nvPicPr>
        <p:blipFill>
          <a:blip r:embed="rId2"/>
          <a:stretch>
            <a:fillRect/>
          </a:stretch>
        </p:blipFill>
        <p:spPr>
          <a:xfrm>
            <a:off x="431473" y="716280"/>
            <a:ext cx="8050656" cy="5686491"/>
          </a:xfrm>
          <a:prstGeom prst="rect">
            <a:avLst/>
          </a:prstGeom>
        </p:spPr>
      </p:pic>
      <p:sp>
        <p:nvSpPr>
          <p:cNvPr id="8" name="TextBox 7">
            <a:extLst>
              <a:ext uri="{FF2B5EF4-FFF2-40B4-BE49-F238E27FC236}">
                <a16:creationId xmlns:a16="http://schemas.microsoft.com/office/drawing/2014/main" id="{816BF548-2093-B344-B588-2158215FFEE7}"/>
              </a:ext>
            </a:extLst>
          </p:cNvPr>
          <p:cNvSpPr txBox="1"/>
          <p:nvPr/>
        </p:nvSpPr>
        <p:spPr>
          <a:xfrm>
            <a:off x="5349240" y="1264920"/>
            <a:ext cx="2377440" cy="646331"/>
          </a:xfrm>
          <a:prstGeom prst="rect">
            <a:avLst/>
          </a:prstGeom>
          <a:noFill/>
        </p:spPr>
        <p:txBody>
          <a:bodyPr wrap="square" rtlCol="0">
            <a:spAutoFit/>
          </a:bodyPr>
          <a:lstStyle/>
          <a:p>
            <a:pPr algn="ctr"/>
            <a:r>
              <a:rPr lang="en-US" b="1" dirty="0">
                <a:solidFill>
                  <a:srgbClr val="FF0000"/>
                </a:solidFill>
              </a:rPr>
              <a:t>HR Teacher for all core academic subjects</a:t>
            </a:r>
          </a:p>
        </p:txBody>
      </p:sp>
      <p:sp>
        <p:nvSpPr>
          <p:cNvPr id="19" name="TextBox 18">
            <a:extLst>
              <a:ext uri="{FF2B5EF4-FFF2-40B4-BE49-F238E27FC236}">
                <a16:creationId xmlns:a16="http://schemas.microsoft.com/office/drawing/2014/main" id="{FD087A08-4859-724A-BDF6-306CFCEE5917}"/>
              </a:ext>
            </a:extLst>
          </p:cNvPr>
          <p:cNvSpPr txBox="1"/>
          <p:nvPr/>
        </p:nvSpPr>
        <p:spPr>
          <a:xfrm>
            <a:off x="5334000" y="2834640"/>
            <a:ext cx="2377440" cy="1200329"/>
          </a:xfrm>
          <a:prstGeom prst="rect">
            <a:avLst/>
          </a:prstGeom>
          <a:noFill/>
        </p:spPr>
        <p:txBody>
          <a:bodyPr wrap="square" rtlCol="0">
            <a:spAutoFit/>
          </a:bodyPr>
          <a:lstStyle/>
          <a:p>
            <a:pPr algn="ctr"/>
            <a:r>
              <a:rPr lang="en-US" b="1" dirty="0">
                <a:solidFill>
                  <a:srgbClr val="FF0000"/>
                </a:solidFill>
              </a:rPr>
              <a:t>Create a standard called Teacher Comment at the end </a:t>
            </a:r>
          </a:p>
          <a:p>
            <a:pPr algn="ctr"/>
            <a:r>
              <a:rPr lang="en-US" b="1" dirty="0">
                <a:solidFill>
                  <a:srgbClr val="FF0000"/>
                </a:solidFill>
              </a:rPr>
              <a:t>Of Habits of Work</a:t>
            </a:r>
          </a:p>
        </p:txBody>
      </p:sp>
      <p:sp>
        <p:nvSpPr>
          <p:cNvPr id="20" name="TextBox 19">
            <a:extLst>
              <a:ext uri="{FF2B5EF4-FFF2-40B4-BE49-F238E27FC236}">
                <a16:creationId xmlns:a16="http://schemas.microsoft.com/office/drawing/2014/main" id="{FB3F7498-F778-2C4F-A631-F06C1882899F}"/>
              </a:ext>
            </a:extLst>
          </p:cNvPr>
          <p:cNvSpPr txBox="1"/>
          <p:nvPr/>
        </p:nvSpPr>
        <p:spPr>
          <a:xfrm>
            <a:off x="5257800" y="4739640"/>
            <a:ext cx="2560320" cy="1200329"/>
          </a:xfrm>
          <a:prstGeom prst="rect">
            <a:avLst/>
          </a:prstGeom>
          <a:noFill/>
        </p:spPr>
        <p:txBody>
          <a:bodyPr wrap="square" rtlCol="0">
            <a:spAutoFit/>
          </a:bodyPr>
          <a:lstStyle/>
          <a:p>
            <a:pPr algn="ctr"/>
            <a:r>
              <a:rPr lang="en-US" b="1" dirty="0">
                <a:solidFill>
                  <a:srgbClr val="FF0000"/>
                </a:solidFill>
              </a:rPr>
              <a:t>Set Character Limit to fit within this box.  Try to use the same sized box on each report card</a:t>
            </a:r>
          </a:p>
        </p:txBody>
      </p:sp>
    </p:spTree>
    <p:extLst>
      <p:ext uri="{BB962C8B-B14F-4D97-AF65-F5344CB8AC3E}">
        <p14:creationId xmlns:p14="http://schemas.microsoft.com/office/powerpoint/2010/main" val="111474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ircle(in)">
                                      <p:cBhvr>
                                        <p:cTn id="7" dur="2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circle(in)">
                                      <p:cBhvr>
                                        <p:cTn id="12" dur="20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Effect transition="in" filter="circle(in)">
                                      <p:cBhvr>
                                        <p:cTn id="17" dur="20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182880" y="-213360"/>
            <a:ext cx="8788727" cy="1021080"/>
          </a:xfrm>
        </p:spPr>
        <p:txBody>
          <a:bodyPr>
            <a:noAutofit/>
          </a:bodyPr>
          <a:lstStyle/>
          <a:p>
            <a:r>
              <a:rPr lang="en-US" sz="3600" b="1" i="1" dirty="0">
                <a:latin typeface="Calibri" charset="0"/>
              </a:rPr>
              <a:t>Different teachers for content specific courses</a:t>
            </a:r>
          </a:p>
        </p:txBody>
      </p:sp>
      <p:pic>
        <p:nvPicPr>
          <p:cNvPr id="3" name="Picture 2">
            <a:extLst>
              <a:ext uri="{FF2B5EF4-FFF2-40B4-BE49-F238E27FC236}">
                <a16:creationId xmlns:a16="http://schemas.microsoft.com/office/drawing/2014/main" id="{222C9B76-2812-8A43-ABA8-5E944BB29708}"/>
              </a:ext>
            </a:extLst>
          </p:cNvPr>
          <p:cNvPicPr>
            <a:picLocks noChangeAspect="1"/>
          </p:cNvPicPr>
          <p:nvPr/>
        </p:nvPicPr>
        <p:blipFill>
          <a:blip r:embed="rId2"/>
          <a:stretch>
            <a:fillRect/>
          </a:stretch>
        </p:blipFill>
        <p:spPr>
          <a:xfrm>
            <a:off x="218603" y="721280"/>
            <a:ext cx="8351520" cy="5415439"/>
          </a:xfrm>
          <a:prstGeom prst="rect">
            <a:avLst/>
          </a:prstGeom>
        </p:spPr>
      </p:pic>
      <p:sp>
        <p:nvSpPr>
          <p:cNvPr id="9" name="TextBox 8">
            <a:extLst>
              <a:ext uri="{FF2B5EF4-FFF2-40B4-BE49-F238E27FC236}">
                <a16:creationId xmlns:a16="http://schemas.microsoft.com/office/drawing/2014/main" id="{43275090-F4F7-7A40-BC4B-4CC5DFC5B53F}"/>
              </a:ext>
            </a:extLst>
          </p:cNvPr>
          <p:cNvSpPr txBox="1"/>
          <p:nvPr/>
        </p:nvSpPr>
        <p:spPr>
          <a:xfrm>
            <a:off x="4892040" y="2712720"/>
            <a:ext cx="2895600" cy="646331"/>
          </a:xfrm>
          <a:prstGeom prst="rect">
            <a:avLst/>
          </a:prstGeom>
          <a:noFill/>
        </p:spPr>
        <p:txBody>
          <a:bodyPr wrap="square" rtlCol="0">
            <a:spAutoFit/>
          </a:bodyPr>
          <a:lstStyle/>
          <a:p>
            <a:pPr algn="ctr"/>
            <a:r>
              <a:rPr lang="en-US" b="1" dirty="0">
                <a:solidFill>
                  <a:srgbClr val="FF0000"/>
                </a:solidFill>
              </a:rPr>
              <a:t>Options – ELA comments following ELA Standards</a:t>
            </a:r>
          </a:p>
        </p:txBody>
      </p:sp>
      <p:sp>
        <p:nvSpPr>
          <p:cNvPr id="10" name="TextBox 9">
            <a:extLst>
              <a:ext uri="{FF2B5EF4-FFF2-40B4-BE49-F238E27FC236}">
                <a16:creationId xmlns:a16="http://schemas.microsoft.com/office/drawing/2014/main" id="{D4D88444-1ACA-A54E-9A78-37677DBD6518}"/>
              </a:ext>
            </a:extLst>
          </p:cNvPr>
          <p:cNvSpPr txBox="1"/>
          <p:nvPr/>
        </p:nvSpPr>
        <p:spPr>
          <a:xfrm>
            <a:off x="4892040" y="3688080"/>
            <a:ext cx="3139440" cy="646331"/>
          </a:xfrm>
          <a:prstGeom prst="rect">
            <a:avLst/>
          </a:prstGeom>
          <a:noFill/>
        </p:spPr>
        <p:txBody>
          <a:bodyPr wrap="square" rtlCol="0">
            <a:spAutoFit/>
          </a:bodyPr>
          <a:lstStyle/>
          <a:p>
            <a:pPr algn="ctr"/>
            <a:r>
              <a:rPr lang="en-US" b="1" dirty="0">
                <a:solidFill>
                  <a:srgbClr val="FF0000"/>
                </a:solidFill>
              </a:rPr>
              <a:t>OR place all core content area comments on a single page. </a:t>
            </a:r>
          </a:p>
        </p:txBody>
      </p:sp>
      <p:sp>
        <p:nvSpPr>
          <p:cNvPr id="11" name="TextBox 10">
            <a:extLst>
              <a:ext uri="{FF2B5EF4-FFF2-40B4-BE49-F238E27FC236}">
                <a16:creationId xmlns:a16="http://schemas.microsoft.com/office/drawing/2014/main" id="{06829957-F1D4-9C45-A2FE-7303B5A7B399}"/>
              </a:ext>
            </a:extLst>
          </p:cNvPr>
          <p:cNvSpPr txBox="1"/>
          <p:nvPr/>
        </p:nvSpPr>
        <p:spPr>
          <a:xfrm>
            <a:off x="4572000" y="4800600"/>
            <a:ext cx="3794760" cy="369332"/>
          </a:xfrm>
          <a:prstGeom prst="rect">
            <a:avLst/>
          </a:prstGeom>
          <a:noFill/>
        </p:spPr>
        <p:txBody>
          <a:bodyPr wrap="square" rtlCol="0">
            <a:spAutoFit/>
          </a:bodyPr>
          <a:lstStyle/>
          <a:p>
            <a:pPr algn="ctr"/>
            <a:r>
              <a:rPr lang="en-US" b="1" dirty="0">
                <a:solidFill>
                  <a:srgbClr val="FF0000"/>
                </a:solidFill>
              </a:rPr>
              <a:t>ELA/MA more characters than SS/SCI</a:t>
            </a:r>
          </a:p>
        </p:txBody>
      </p:sp>
    </p:spTree>
    <p:extLst>
      <p:ext uri="{BB962C8B-B14F-4D97-AF65-F5344CB8AC3E}">
        <p14:creationId xmlns:p14="http://schemas.microsoft.com/office/powerpoint/2010/main" val="545749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circle(in)">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circle(in)">
                                      <p:cBhvr>
                                        <p:cTn id="12" dur="20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circle(in)">
                                      <p:cBhvr>
                                        <p:cTn id="17"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469900" y="-76200"/>
            <a:ext cx="8229600" cy="1143000"/>
          </a:xfrm>
        </p:spPr>
        <p:txBody>
          <a:bodyPr/>
          <a:lstStyle/>
          <a:p>
            <a:r>
              <a:rPr lang="en-US" b="1" i="1">
                <a:latin typeface="Calibri" charset="0"/>
              </a:rPr>
              <a:t>Content Specific Comments</a:t>
            </a:r>
          </a:p>
        </p:txBody>
      </p:sp>
      <p:sp>
        <p:nvSpPr>
          <p:cNvPr id="29698" name="TextBox 13"/>
          <p:cNvSpPr txBox="1">
            <a:spLocks noChangeArrowheads="1"/>
          </p:cNvSpPr>
          <p:nvPr/>
        </p:nvSpPr>
        <p:spPr bwMode="auto">
          <a:xfrm>
            <a:off x="76200" y="5324475"/>
            <a:ext cx="91440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00"/>
                </a:solidFill>
              </a:rPr>
              <a:t>To stay within lines Max Width needs to be set for each comment area.</a:t>
            </a:r>
          </a:p>
          <a:p>
            <a:pPr eaLnBrk="1" hangingPunct="1"/>
            <a:r>
              <a:rPr lang="en-US" sz="1800" dirty="0">
                <a:solidFill>
                  <a:srgbClr val="000000"/>
                </a:solidFill>
              </a:rPr>
              <a:t>Object Reports – FIXED BOUNDARIES</a:t>
            </a:r>
          </a:p>
        </p:txBody>
      </p:sp>
      <p:pic>
        <p:nvPicPr>
          <p:cNvPr id="29699" name="Picture 18" descr="Screen shot 2010-11-06 at 12.07.45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6913" y="1271588"/>
            <a:ext cx="4419600" cy="414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0" name="TextBox 20"/>
          <p:cNvSpPr txBox="1">
            <a:spLocks noChangeArrowheads="1"/>
          </p:cNvSpPr>
          <p:nvPr/>
        </p:nvSpPr>
        <p:spPr bwMode="auto">
          <a:xfrm>
            <a:off x="5175250" y="1271588"/>
            <a:ext cx="3892550" cy="203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1800"/>
              <a:t> Typically reserved for MS Level </a:t>
            </a:r>
          </a:p>
          <a:p>
            <a:pPr eaLnBrk="1" hangingPunct="1">
              <a:buFont typeface="Arial" charset="0"/>
              <a:buChar char="•"/>
            </a:pPr>
            <a:endParaRPr lang="en-US" sz="1800"/>
          </a:p>
          <a:p>
            <a:pPr eaLnBrk="1" hangingPunct="1">
              <a:buFont typeface="Arial" charset="0"/>
              <a:buChar char="•"/>
            </a:pPr>
            <a:r>
              <a:rPr lang="en-US" sz="1800"/>
              <a:t> Requires considerably more Real Estate</a:t>
            </a:r>
          </a:p>
          <a:p>
            <a:pPr eaLnBrk="1" hangingPunct="1">
              <a:buFont typeface="Arial" charset="0"/>
              <a:buChar char="•"/>
            </a:pPr>
            <a:endParaRPr lang="en-US" sz="1800"/>
          </a:p>
          <a:p>
            <a:pPr eaLnBrk="1" hangingPunct="1">
              <a:buFont typeface="Arial" charset="0"/>
              <a:buChar char="•"/>
            </a:pPr>
            <a:r>
              <a:rPr lang="en-US" sz="1800"/>
              <a:t> If space is not available, tech team must change code as needed</a:t>
            </a:r>
          </a:p>
        </p:txBody>
      </p:sp>
      <p:sp>
        <p:nvSpPr>
          <p:cNvPr id="22" name="TextBox 21"/>
          <p:cNvSpPr txBox="1"/>
          <p:nvPr/>
        </p:nvSpPr>
        <p:spPr>
          <a:xfrm>
            <a:off x="5154613" y="3267075"/>
            <a:ext cx="3989387" cy="369888"/>
          </a:xfrm>
          <a:prstGeom prst="rect">
            <a:avLst/>
          </a:prstGeom>
          <a:noFill/>
        </p:spPr>
        <p:txBody>
          <a:bodyPr>
            <a:spAutoFit/>
          </a:bodyPr>
          <a:lstStyle/>
          <a:p>
            <a:pPr>
              <a:defRPr/>
            </a:pPr>
            <a:r>
              <a:rPr lang="en-US" b="1" dirty="0">
                <a:solidFill>
                  <a:srgbClr val="000000"/>
                </a:solidFill>
                <a:latin typeface="+mj-lt"/>
                <a:ea typeface="Lucida Grande"/>
                <a:cs typeface="Lucida Grande"/>
              </a:rPr>
              <a:t>^(*std.stored.comments;02.LA.50;</a:t>
            </a:r>
            <a:r>
              <a:rPr lang="en-US" b="1" dirty="0">
                <a:solidFill>
                  <a:schemeClr val="accent6">
                    <a:lumMod val="75000"/>
                  </a:schemeClr>
                </a:solidFill>
                <a:latin typeface="+mj-lt"/>
                <a:ea typeface="Lucida Grande"/>
                <a:cs typeface="Lucida Grande"/>
              </a:rPr>
              <a:t>Q4</a:t>
            </a:r>
            <a:r>
              <a:rPr lang="en-US" b="1" dirty="0">
                <a:solidFill>
                  <a:srgbClr val="000000"/>
                </a:solidFill>
                <a:latin typeface="+mj-lt"/>
                <a:ea typeface="Lucida Grande"/>
                <a:cs typeface="Lucida Grande"/>
              </a:rPr>
              <a:t>)</a:t>
            </a:r>
            <a:endParaRPr lang="en-US" b="1" dirty="0">
              <a:solidFill>
                <a:srgbClr val="000000"/>
              </a:solidFill>
              <a:latin typeface="+mj-lt"/>
            </a:endParaRPr>
          </a:p>
        </p:txBody>
      </p:sp>
      <p:grpSp>
        <p:nvGrpSpPr>
          <p:cNvPr id="4" name="Group 3"/>
          <p:cNvGrpSpPr/>
          <p:nvPr/>
        </p:nvGrpSpPr>
        <p:grpSpPr>
          <a:xfrm>
            <a:off x="5426075" y="4014788"/>
            <a:ext cx="3489325" cy="785812"/>
            <a:chOff x="5426075" y="4014788"/>
            <a:chExt cx="3489325" cy="785812"/>
          </a:xfrm>
        </p:grpSpPr>
        <p:pic>
          <p:nvPicPr>
            <p:cNvPr id="29702" name="Picture 2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26075" y="4014788"/>
              <a:ext cx="628650" cy="785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3" name="TextBox 26"/>
            <p:cNvSpPr txBox="1">
              <a:spLocks noChangeArrowheads="1"/>
            </p:cNvSpPr>
            <p:nvPr/>
          </p:nvSpPr>
          <p:spPr bwMode="auto">
            <a:xfrm>
              <a:off x="6148388" y="4100513"/>
              <a:ext cx="276701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solidFill>
                    <a:srgbClr val="0000FF"/>
                  </a:solidFill>
                </a:rPr>
                <a:t>Who gets to enter a comment?</a:t>
              </a:r>
            </a:p>
          </p:txBody>
        </p:sp>
      </p:grpSp>
      <p:pic>
        <p:nvPicPr>
          <p:cNvPr id="29704" name="Picture 2"/>
          <p:cNvPicPr>
            <a:picLocks noChangeAspect="1"/>
          </p:cNvPicPr>
          <p:nvPr/>
        </p:nvPicPr>
        <p:blipFill>
          <a:blip r:embed="rId5">
            <a:alphaModFix amt="61000"/>
            <a:extLst>
              <a:ext uri="{28A0092B-C50C-407E-A947-70E740481C1C}">
                <a14:useLocalDpi xmlns:a14="http://schemas.microsoft.com/office/drawing/2010/main" val="0"/>
              </a:ext>
            </a:extLst>
          </a:blip>
          <a:srcRect/>
          <a:stretch>
            <a:fillRect/>
          </a:stretch>
        </p:blipFill>
        <p:spPr bwMode="auto">
          <a:xfrm>
            <a:off x="762000" y="2057400"/>
            <a:ext cx="2811463" cy="3124200"/>
          </a:xfrm>
          <a:prstGeom prst="rect">
            <a:avLst/>
          </a:prstGeom>
          <a:noFill/>
          <a:ln>
            <a:noFill/>
          </a:ln>
          <a:extLst>
            <a:ext uri="{909E8E84-426E-40dd-AFC4-6F175D3DCCD1}">
              <a14:hiddenFill xmlns:a14="http://schemas.microsoft.com/office/drawing/2010/main" xmlns="">
                <a:solidFill>
                  <a:srgbClr val="FFFFFF">
                    <a:alpha val="61176"/>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rot="19309185">
            <a:off x="1419529" y="2580229"/>
            <a:ext cx="2850172" cy="1754327"/>
          </a:xfrm>
          <a:prstGeom prst="rect">
            <a:avLst/>
          </a:prstGeom>
          <a:noFill/>
        </p:spPr>
        <p:txBody>
          <a:bodyPr wrap="none">
            <a:spAutoFit/>
          </a:bodyPr>
          <a:lstStyle/>
          <a:p>
            <a:pPr algn="ctr">
              <a:defRPr/>
            </a:pPr>
            <a:r>
              <a:rPr lang="en-US" sz="5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ALWAYS </a:t>
            </a:r>
          </a:p>
          <a:p>
            <a:pPr algn="ctr">
              <a:defRPr/>
            </a:pPr>
            <a:r>
              <a:rPr lang="en-US" sz="5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SMALLER</a:t>
            </a:r>
          </a:p>
        </p:txBody>
      </p:sp>
      <p:sp>
        <p:nvSpPr>
          <p:cNvPr id="3" name="TextBox 2"/>
          <p:cNvSpPr txBox="1"/>
          <p:nvPr/>
        </p:nvSpPr>
        <p:spPr>
          <a:xfrm>
            <a:off x="114300" y="5829300"/>
            <a:ext cx="7721600" cy="1107996"/>
          </a:xfrm>
          <a:prstGeom prst="rect">
            <a:avLst/>
          </a:prstGeom>
          <a:noFill/>
        </p:spPr>
        <p:txBody>
          <a:bodyPr wrap="square" rtlCol="0">
            <a:spAutoFit/>
          </a:bodyPr>
          <a:lstStyle/>
          <a:p>
            <a:r>
              <a:rPr lang="en-US" sz="2400" b="1" i="1" dirty="0">
                <a:solidFill>
                  <a:srgbClr val="FF0000"/>
                </a:solidFill>
              </a:rPr>
              <a:t>Ask K-5 teachers if they want ONE COMMENT BOX </a:t>
            </a:r>
          </a:p>
          <a:p>
            <a:r>
              <a:rPr lang="en-US" sz="2400" b="1" i="1" dirty="0">
                <a:solidFill>
                  <a:srgbClr val="FF0000"/>
                </a:solidFill>
              </a:rPr>
              <a:t>OR SUBJECT COMMENTS?</a:t>
            </a:r>
          </a:p>
          <a:p>
            <a:endParaRPr lang="en-US" dirty="0"/>
          </a:p>
        </p:txBody>
      </p:sp>
      <p:sp>
        <p:nvSpPr>
          <p:cNvPr id="5" name="TextBox 4"/>
          <p:cNvSpPr txBox="1"/>
          <p:nvPr/>
        </p:nvSpPr>
        <p:spPr>
          <a:xfrm>
            <a:off x="3479800" y="6146800"/>
            <a:ext cx="3142527" cy="523220"/>
          </a:xfrm>
          <a:prstGeom prst="rect">
            <a:avLst/>
          </a:prstGeom>
          <a:noFill/>
        </p:spPr>
        <p:txBody>
          <a:bodyPr wrap="none" rtlCol="0">
            <a:spAutoFit/>
          </a:bodyPr>
          <a:lstStyle/>
          <a:p>
            <a:r>
              <a:rPr lang="en-US" sz="2800" b="1" i="1" dirty="0">
                <a:solidFill>
                  <a:schemeClr val="tx2">
                    <a:lumMod val="60000"/>
                    <a:lumOff val="40000"/>
                  </a:schemeClr>
                </a:solidFill>
              </a:rPr>
              <a:t>MOST WANT JUST 1</a:t>
            </a:r>
          </a:p>
        </p:txBody>
      </p:sp>
    </p:spTree>
    <p:extLst>
      <p:ext uri="{BB962C8B-B14F-4D97-AF65-F5344CB8AC3E}">
        <p14:creationId xmlns:p14="http://schemas.microsoft.com/office/powerpoint/2010/main" val="33947469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noChangeArrowheads="1"/>
          </p:cNvSpPr>
          <p:nvPr/>
        </p:nvSpPr>
        <p:spPr bwMode="auto">
          <a:xfrm>
            <a:off x="-464940" y="5764389"/>
            <a:ext cx="883920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i="1" u="sng" dirty="0">
                <a:solidFill>
                  <a:srgbClr val="FF0000"/>
                </a:solidFill>
              </a:rPr>
              <a:t>TEST EARLY &amp; OFTEN - SEPTEMBER 15</a:t>
            </a:r>
            <a:r>
              <a:rPr lang="en-US" sz="2800" b="1" i="1" u="sng" baseline="30000" dirty="0">
                <a:solidFill>
                  <a:srgbClr val="FF0000"/>
                </a:solidFill>
              </a:rPr>
              <a:t>th</a:t>
            </a:r>
            <a:endParaRPr lang="en-US" sz="2800" b="1" i="1" u="sng" dirty="0">
              <a:solidFill>
                <a:srgbClr val="FF0000"/>
              </a:solidFill>
            </a:endParaRPr>
          </a:p>
          <a:p>
            <a:pPr algn="ctr" eaLnBrk="1" hangingPunct="1"/>
            <a:r>
              <a:rPr lang="en-US" sz="2800" b="1" i="1" u="sng" dirty="0">
                <a:solidFill>
                  <a:srgbClr val="FF0000"/>
                </a:solidFill>
              </a:rPr>
              <a:t>PRINT THEM TOO!!! </a:t>
            </a:r>
          </a:p>
        </p:txBody>
      </p:sp>
      <p:sp>
        <p:nvSpPr>
          <p:cNvPr id="2" name="Title 1"/>
          <p:cNvSpPr>
            <a:spLocks noGrp="1"/>
          </p:cNvSpPr>
          <p:nvPr>
            <p:ph type="title"/>
          </p:nvPr>
        </p:nvSpPr>
        <p:spPr>
          <a:xfrm>
            <a:off x="609600" y="-76200"/>
            <a:ext cx="8229600" cy="1143000"/>
          </a:xfrm>
        </p:spPr>
        <p:txBody>
          <a:bodyPr>
            <a:normAutofit fontScale="90000"/>
          </a:bodyPr>
          <a:lstStyle/>
          <a:p>
            <a:pPr>
              <a:defRPr/>
            </a:pPr>
            <a:r>
              <a:rPr lang="en-US" b="1" i="1" dirty="0"/>
              <a:t>Attendance Codes &amp; Chasing Ghosts</a:t>
            </a:r>
          </a:p>
        </p:txBody>
      </p:sp>
      <p:pic>
        <p:nvPicPr>
          <p:cNvPr id="30723" name="Picture 5" descr="6a00d83451d69069e2010536ae9528970b-500wi.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273300"/>
            <a:ext cx="3201988" cy="2657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4" name="Picture 2" descr="Screen Shot 2013-05-16 at 4.43.16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27100"/>
            <a:ext cx="4572000" cy="4878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451848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317500" y="0"/>
            <a:ext cx="8229600" cy="1143000"/>
          </a:xfrm>
        </p:spPr>
        <p:txBody>
          <a:bodyPr/>
          <a:lstStyle/>
          <a:p>
            <a:r>
              <a:rPr lang="en-US" b="1" i="1">
                <a:latin typeface="Calibri" charset="0"/>
              </a:rPr>
              <a:t>Chasing Attendance Ghosts</a:t>
            </a:r>
          </a:p>
        </p:txBody>
      </p:sp>
      <p:pic>
        <p:nvPicPr>
          <p:cNvPr id="31746" name="Picture 5" descr="6a00d83451d69069e2010536ae9528970b-500wi.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152400"/>
            <a:ext cx="838200" cy="69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7" name="TextBox 6"/>
          <p:cNvSpPr txBox="1">
            <a:spLocks noChangeArrowheads="1"/>
          </p:cNvSpPr>
          <p:nvPr/>
        </p:nvSpPr>
        <p:spPr bwMode="auto">
          <a:xfrm>
            <a:off x="533400" y="1066800"/>
            <a:ext cx="83058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i="1">
                <a:solidFill>
                  <a:srgbClr val="0000FF"/>
                </a:solidFill>
              </a:rPr>
              <a:t>SPECIAL NOTE – IF THE CODE WORKED LAST YEAR BUT NOT THIS YEAR</a:t>
            </a:r>
          </a:p>
        </p:txBody>
      </p:sp>
      <p:sp>
        <p:nvSpPr>
          <p:cNvPr id="31748" name="TextBox 7"/>
          <p:cNvSpPr txBox="1">
            <a:spLocks noChangeArrowheads="1"/>
          </p:cNvSpPr>
          <p:nvPr/>
        </p:nvSpPr>
        <p:spPr bwMode="auto">
          <a:xfrm>
            <a:off x="533400" y="3657600"/>
            <a:ext cx="80772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i="1">
                <a:solidFill>
                  <a:srgbClr val="0000FF"/>
                </a:solidFill>
              </a:rPr>
              <a:t>SPECIAL NOTE – IF THE CODE WORKS FOR MOST STUDENTS BUT NOT ALL</a:t>
            </a:r>
          </a:p>
        </p:txBody>
      </p:sp>
      <p:pic>
        <p:nvPicPr>
          <p:cNvPr id="31749" name="Picture 2" descr="Screen Shot 2012-10-29 at 9.56.22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371600"/>
            <a:ext cx="4062413" cy="229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0" name="Picture 8" descr="6a00d83451d69069e2010536ae9528970b-500wi.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
            <a:ext cx="838200" cy="69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51" name="TextBox 9"/>
          <p:cNvSpPr txBox="1">
            <a:spLocks noChangeArrowheads="1"/>
          </p:cNvSpPr>
          <p:nvPr/>
        </p:nvSpPr>
        <p:spPr bwMode="auto">
          <a:xfrm>
            <a:off x="4724400" y="1905000"/>
            <a:ext cx="3962400" cy="1477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solidFill>
                  <a:srgbClr val="FF0000"/>
                </a:solidFill>
              </a:rPr>
              <a:t>Check Code to Day Conversion Values </a:t>
            </a:r>
          </a:p>
          <a:p>
            <a:pPr algn="ctr" eaLnBrk="1" hangingPunct="1"/>
            <a:r>
              <a:rPr lang="en-US" sz="1800" b="1"/>
              <a:t>“sometimes” the EOY process does  copy these values from last year and you’ll find this page blank!</a:t>
            </a:r>
          </a:p>
          <a:p>
            <a:pPr algn="ctr" eaLnBrk="1" hangingPunct="1"/>
            <a:endParaRPr lang="en-US" sz="1800" b="1"/>
          </a:p>
        </p:txBody>
      </p:sp>
      <p:sp>
        <p:nvSpPr>
          <p:cNvPr id="31752" name="TextBox 10"/>
          <p:cNvSpPr txBox="1">
            <a:spLocks noChangeArrowheads="1"/>
          </p:cNvSpPr>
          <p:nvPr/>
        </p:nvSpPr>
        <p:spPr bwMode="auto">
          <a:xfrm>
            <a:off x="3505200" y="4419600"/>
            <a:ext cx="3962400" cy="175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solidFill>
                  <a:srgbClr val="FF0000"/>
                </a:solidFill>
              </a:rPr>
              <a:t>Check Transfer Info for FTEid Value</a:t>
            </a:r>
          </a:p>
          <a:p>
            <a:pPr algn="ctr" eaLnBrk="1" hangingPunct="1"/>
            <a:r>
              <a:rPr lang="en-US" sz="1800" b="1"/>
              <a:t>If Full-Time Equivalency can be BLANK especially if you IMPORT new students and forget to bring in that value</a:t>
            </a:r>
          </a:p>
          <a:p>
            <a:pPr algn="ctr" eaLnBrk="1" hangingPunct="1"/>
            <a:endParaRPr lang="en-US" sz="1800" b="1">
              <a:solidFill>
                <a:srgbClr val="FF0000"/>
              </a:solidFill>
            </a:endParaRPr>
          </a:p>
          <a:p>
            <a:pPr algn="ctr" eaLnBrk="1" hangingPunct="1"/>
            <a:endParaRPr lang="en-US" sz="1800" b="1"/>
          </a:p>
        </p:txBody>
      </p:sp>
      <p:pic>
        <p:nvPicPr>
          <p:cNvPr id="31753" name="Picture 11" descr="Screen Shot 2012-10-30 at 8.21.57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962400"/>
            <a:ext cx="2390775" cy="246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4" name="Straight Arrow Connector 13"/>
          <p:cNvCxnSpPr/>
          <p:nvPr/>
        </p:nvCxnSpPr>
        <p:spPr>
          <a:xfrm flipH="1" flipV="1">
            <a:off x="3886200" y="2438400"/>
            <a:ext cx="1219200" cy="609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2743200" y="5791200"/>
            <a:ext cx="685800" cy="76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46897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905000"/>
            <a:ext cx="9525000" cy="533400"/>
          </a:xfrm>
          <a:prstGeom prst="rect">
            <a:avLst/>
          </a:prstGeom>
          <a:solidFill>
            <a:srgbClr val="42C2BF"/>
          </a:solidFill>
          <a:ln>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770" name="Title 1"/>
          <p:cNvSpPr>
            <a:spLocks noGrp="1"/>
          </p:cNvSpPr>
          <p:nvPr>
            <p:ph type="title"/>
          </p:nvPr>
        </p:nvSpPr>
        <p:spPr>
          <a:xfrm>
            <a:off x="685800" y="-76200"/>
            <a:ext cx="8229600" cy="1143000"/>
          </a:xfrm>
        </p:spPr>
        <p:txBody>
          <a:bodyPr/>
          <a:lstStyle/>
          <a:p>
            <a:r>
              <a:rPr lang="en-US" sz="3600" b="1" i="1">
                <a:latin typeface="Calibri" charset="0"/>
              </a:rPr>
              <a:t>Which code to use/what will it display?</a:t>
            </a:r>
          </a:p>
        </p:txBody>
      </p:sp>
      <p:sp>
        <p:nvSpPr>
          <p:cNvPr id="32771" name="TextBox 5"/>
          <p:cNvSpPr txBox="1">
            <a:spLocks noChangeArrowheads="1"/>
          </p:cNvSpPr>
          <p:nvPr/>
        </p:nvSpPr>
        <p:spPr bwMode="auto">
          <a:xfrm>
            <a:off x="381000" y="872490"/>
            <a:ext cx="9144000" cy="203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^(*std.stored.high;ELA.5.1;T1;2010) = </a:t>
            </a:r>
            <a:r>
              <a:rPr lang="en-US" sz="1800">
                <a:solidFill>
                  <a:srgbClr val="FF0000"/>
                </a:solidFill>
              </a:rPr>
              <a:t>highest stored grade for standard T1, 2010</a:t>
            </a:r>
          </a:p>
          <a:p>
            <a:pPr eaLnBrk="1" hangingPunct="1"/>
            <a:endParaRPr lang="en-US" sz="1800"/>
          </a:p>
          <a:p>
            <a:pPr eaLnBrk="1" hangingPunct="1"/>
            <a:r>
              <a:rPr lang="en-US" sz="1800"/>
              <a:t>^(*std.stored.num;ELA.5.1;T1;11) = </a:t>
            </a:r>
            <a:r>
              <a:rPr lang="en-US" sz="1800">
                <a:solidFill>
                  <a:srgbClr val="FF0000"/>
                </a:solidFill>
              </a:rPr>
              <a:t>average stored grade for standard T1 in Grade 11</a:t>
            </a:r>
          </a:p>
          <a:p>
            <a:pPr eaLnBrk="1" hangingPunct="1"/>
            <a:endParaRPr lang="en-US" sz="1800"/>
          </a:p>
          <a:p>
            <a:pPr eaLnBrk="1" hangingPunct="1"/>
            <a:r>
              <a:rPr lang="en-US" sz="1800"/>
              <a:t>^(*std.stored.transavg;ELA.5.1;T1) = </a:t>
            </a:r>
            <a:r>
              <a:rPr lang="en-US" sz="1800" b="1" u="sng">
                <a:solidFill>
                  <a:srgbClr val="FF0000"/>
                </a:solidFill>
              </a:rPr>
              <a:t>stored number grade for standard T1</a:t>
            </a:r>
          </a:p>
          <a:p>
            <a:pPr eaLnBrk="1" hangingPunct="1"/>
            <a:endParaRPr lang="en-US" sz="1800"/>
          </a:p>
          <a:p>
            <a:pPr eaLnBrk="1" hangingPunct="1"/>
            <a:r>
              <a:rPr lang="en-US" sz="1800"/>
              <a:t>^(*std.transhigh;ELA.5.1) = </a:t>
            </a:r>
            <a:r>
              <a:rPr lang="en-US" sz="1800">
                <a:solidFill>
                  <a:srgbClr val="FF0000"/>
                </a:solidFill>
              </a:rPr>
              <a:t>stored number grade for standard</a:t>
            </a:r>
          </a:p>
        </p:txBody>
      </p:sp>
      <p:pic>
        <p:nvPicPr>
          <p:cNvPr id="32772" name="Content Placeholder 6" descr="Screen Shot 2013-03-24 at 10.33.08 PM.png"/>
          <p:cNvPicPr>
            <a:picLocks noGrp="1" noChangeAspect="1"/>
          </p:cNvPicPr>
          <p:nvPr>
            <p:ph idx="1"/>
          </p:nvPr>
        </p:nvPicPr>
        <p:blipFill>
          <a:blip r:embed="rId2">
            <a:extLst>
              <a:ext uri="{28A0092B-C50C-407E-A947-70E740481C1C}">
                <a14:useLocalDpi xmlns:a14="http://schemas.microsoft.com/office/drawing/2010/main" val="0"/>
              </a:ext>
            </a:extLst>
          </a:blip>
          <a:srcRect t="14471" b="14471"/>
          <a:stretch>
            <a:fillRect/>
          </a:stretch>
        </p:blipFill>
        <p:spPr>
          <a:xfrm>
            <a:off x="0" y="3886200"/>
            <a:ext cx="4648200" cy="2514600"/>
          </a:xfrm>
        </p:spPr>
      </p:pic>
      <p:sp>
        <p:nvSpPr>
          <p:cNvPr id="32773" name="TextBox 7"/>
          <p:cNvSpPr txBox="1">
            <a:spLocks noChangeArrowheads="1"/>
          </p:cNvSpPr>
          <p:nvPr/>
        </p:nvSpPr>
        <p:spPr bwMode="auto">
          <a:xfrm>
            <a:off x="0" y="3657600"/>
            <a:ext cx="9144000" cy="523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i="1"/>
              <a:t>        DO YOU HAVE THE POWERSCHOOL CODES?</a:t>
            </a:r>
          </a:p>
        </p:txBody>
      </p:sp>
      <p:pic>
        <p:nvPicPr>
          <p:cNvPr id="32774" name="Picture 3" descr="Screen Shot 2013-03-25 at 7.50.50 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803010"/>
            <a:ext cx="4572000" cy="2049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E39558BC-47F6-4B4E-8052-414B9ABC7628}"/>
              </a:ext>
            </a:extLst>
          </p:cNvPr>
          <p:cNvSpPr txBox="1"/>
          <p:nvPr/>
        </p:nvSpPr>
        <p:spPr>
          <a:xfrm>
            <a:off x="121920" y="3093720"/>
            <a:ext cx="9022080" cy="461665"/>
          </a:xfrm>
          <a:prstGeom prst="rect">
            <a:avLst/>
          </a:prstGeom>
          <a:noFill/>
        </p:spPr>
        <p:txBody>
          <a:bodyPr wrap="square" rtlCol="0">
            <a:spAutoFit/>
          </a:bodyPr>
          <a:lstStyle/>
          <a:p>
            <a:r>
              <a:rPr lang="en-US" sz="2400" b="1" dirty="0">
                <a:solidFill>
                  <a:srgbClr val="0070C0"/>
                </a:solidFill>
              </a:rPr>
              <a:t>ParkBench</a:t>
            </a:r>
            <a:r>
              <a:rPr lang="en-US" dirty="0"/>
              <a:t> </a:t>
            </a:r>
            <a:r>
              <a:rPr lang="en-US" sz="2400" b="1" dirty="0">
                <a:solidFill>
                  <a:srgbClr val="00B050"/>
                </a:solidFill>
              </a:rPr>
              <a:t>Visual PST Version 3.1 </a:t>
            </a:r>
            <a:r>
              <a:rPr lang="en-US" sz="2400" b="1" dirty="0"/>
              <a:t>makes standard grids </a:t>
            </a:r>
            <a:r>
              <a:rPr lang="en-US" sz="2400" b="1" dirty="0">
                <a:solidFill>
                  <a:srgbClr val="FF0000"/>
                </a:solidFill>
              </a:rPr>
              <a:t>W/O CODE!!!!</a:t>
            </a:r>
          </a:p>
        </p:txBody>
      </p:sp>
    </p:spTree>
    <p:extLst>
      <p:ext uri="{BB962C8B-B14F-4D97-AF65-F5344CB8AC3E}">
        <p14:creationId xmlns:p14="http://schemas.microsoft.com/office/powerpoint/2010/main" val="76366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03-14 at 2.19.51 PM.jpg"/>
          <p:cNvPicPr>
            <a:picLocks noGrp="1" noChangeAspect="1"/>
          </p:cNvPicPr>
          <p:nvPr>
            <p:ph idx="1"/>
          </p:nvPr>
        </p:nvPicPr>
        <p:blipFill>
          <a:blip r:embed="rId2">
            <a:extLst>
              <a:ext uri="{28A0092B-C50C-407E-A947-70E740481C1C}">
                <a14:useLocalDpi xmlns:a14="http://schemas.microsoft.com/office/drawing/2010/main" val="0"/>
              </a:ext>
            </a:extLst>
          </a:blip>
          <a:srcRect t="3310" b="3310"/>
          <a:stretch>
            <a:fillRect/>
          </a:stretch>
        </p:blipFill>
        <p:spPr>
          <a:xfrm>
            <a:off x="457200" y="3450011"/>
            <a:ext cx="3930031" cy="2161366"/>
          </a:xfrm>
        </p:spPr>
      </p:pic>
      <p:pic>
        <p:nvPicPr>
          <p:cNvPr id="5" name="Picture 4" descr="Screen Shot 2016-03-14 at 2.15.52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57665"/>
            <a:ext cx="3988925" cy="2904704"/>
          </a:xfrm>
          <a:prstGeom prst="rect">
            <a:avLst/>
          </a:prstGeom>
        </p:spPr>
      </p:pic>
      <p:pic>
        <p:nvPicPr>
          <p:cNvPr id="6" name="Picture 5" descr="Screen Shot 2016-03-14 at 2.15.20 P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3276" y="365747"/>
            <a:ext cx="3699378" cy="2848812"/>
          </a:xfrm>
          <a:prstGeom prst="rect">
            <a:avLst/>
          </a:prstGeom>
        </p:spPr>
      </p:pic>
      <p:sp>
        <p:nvSpPr>
          <p:cNvPr id="7" name="TextBox 6"/>
          <p:cNvSpPr txBox="1"/>
          <p:nvPr/>
        </p:nvSpPr>
        <p:spPr>
          <a:xfrm>
            <a:off x="5299559" y="3156955"/>
            <a:ext cx="3423095" cy="369332"/>
          </a:xfrm>
          <a:prstGeom prst="rect">
            <a:avLst/>
          </a:prstGeom>
          <a:noFill/>
        </p:spPr>
        <p:txBody>
          <a:bodyPr wrap="none" rtlCol="0">
            <a:spAutoFit/>
          </a:bodyPr>
          <a:lstStyle/>
          <a:p>
            <a:r>
              <a:rPr lang="en-US" b="1" i="1" dirty="0"/>
              <a:t>MUST HAVE’s – WORK AROUNDS</a:t>
            </a:r>
          </a:p>
        </p:txBody>
      </p:sp>
      <p:pic>
        <p:nvPicPr>
          <p:cNvPr id="8" name="Picture 7" descr="Screen Shot 2016-03-14 at 2.25.20 PM.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0283" y="3630449"/>
            <a:ext cx="3309281" cy="2579002"/>
          </a:xfrm>
          <a:prstGeom prst="rect">
            <a:avLst/>
          </a:prstGeom>
        </p:spPr>
      </p:pic>
      <p:sp>
        <p:nvSpPr>
          <p:cNvPr id="2" name="TextBox 1"/>
          <p:cNvSpPr txBox="1"/>
          <p:nvPr/>
        </p:nvSpPr>
        <p:spPr>
          <a:xfrm>
            <a:off x="381000" y="6121400"/>
            <a:ext cx="6323911" cy="707886"/>
          </a:xfrm>
          <a:prstGeom prst="rect">
            <a:avLst/>
          </a:prstGeom>
          <a:noFill/>
        </p:spPr>
        <p:txBody>
          <a:bodyPr wrap="none" rtlCol="0">
            <a:spAutoFit/>
          </a:bodyPr>
          <a:lstStyle/>
          <a:p>
            <a:r>
              <a:rPr lang="en-US" sz="4000" b="1" i="1" dirty="0">
                <a:solidFill>
                  <a:schemeClr val="tx2">
                    <a:lumMod val="60000"/>
                    <a:lumOff val="40000"/>
                  </a:schemeClr>
                </a:solidFill>
              </a:rPr>
              <a:t>DO YOU HAVE AN EXAMPLE?</a:t>
            </a:r>
          </a:p>
        </p:txBody>
      </p:sp>
    </p:spTree>
    <p:extLst>
      <p:ext uri="{BB962C8B-B14F-4D97-AF65-F5344CB8AC3E}">
        <p14:creationId xmlns:p14="http://schemas.microsoft.com/office/powerpoint/2010/main" val="188603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502340" y="-76200"/>
            <a:ext cx="8229600" cy="1143000"/>
          </a:xfrm>
        </p:spPr>
        <p:txBody>
          <a:bodyPr>
            <a:normAutofit/>
          </a:bodyPr>
          <a:lstStyle/>
          <a:p>
            <a:r>
              <a:rPr lang="en-US" sz="4800" b="1" dirty="0">
                <a:latin typeface="Calibri" charset="0"/>
              </a:rPr>
              <a:t>Hybrid Anyone?</a:t>
            </a:r>
            <a:endParaRPr lang="en-US" sz="4800" b="1" i="1" dirty="0">
              <a:solidFill>
                <a:srgbClr val="FF0000"/>
              </a:solidFill>
              <a:latin typeface="Calibri" charset="0"/>
            </a:endParaRPr>
          </a:p>
        </p:txBody>
      </p:sp>
      <p:sp>
        <p:nvSpPr>
          <p:cNvPr id="4" name="TextBox 3">
            <a:extLst>
              <a:ext uri="{FF2B5EF4-FFF2-40B4-BE49-F238E27FC236}">
                <a16:creationId xmlns:a16="http://schemas.microsoft.com/office/drawing/2014/main" id="{5364BDCF-B842-8B4D-A37F-7E41836CFD5C}"/>
              </a:ext>
            </a:extLst>
          </p:cNvPr>
          <p:cNvSpPr txBox="1"/>
          <p:nvPr/>
        </p:nvSpPr>
        <p:spPr>
          <a:xfrm>
            <a:off x="182880" y="929640"/>
            <a:ext cx="8458781" cy="1569660"/>
          </a:xfrm>
          <a:prstGeom prst="rect">
            <a:avLst/>
          </a:prstGeom>
          <a:noFill/>
        </p:spPr>
        <p:txBody>
          <a:bodyPr wrap="square" rtlCol="0">
            <a:spAutoFit/>
          </a:bodyPr>
          <a:lstStyle/>
          <a:p>
            <a:r>
              <a:rPr lang="en-US" sz="2400" dirty="0"/>
              <a:t>^(stored.by.course.numberlist;8027,E0800XX,E0100XX,E0800PX,EO800RX;T1;course_name) -Teacher: ^(stored.by.course.numberlist;8027,E0800XX,E0100XX,E0800PX,EO800RX;T1;teacher_name)</a:t>
            </a:r>
          </a:p>
        </p:txBody>
      </p:sp>
      <p:sp>
        <p:nvSpPr>
          <p:cNvPr id="5" name="TextBox 4">
            <a:extLst>
              <a:ext uri="{FF2B5EF4-FFF2-40B4-BE49-F238E27FC236}">
                <a16:creationId xmlns:a16="http://schemas.microsoft.com/office/drawing/2014/main" id="{8D7D318C-1574-BD49-967F-D991B4B20B02}"/>
              </a:ext>
            </a:extLst>
          </p:cNvPr>
          <p:cNvSpPr txBox="1"/>
          <p:nvPr/>
        </p:nvSpPr>
        <p:spPr>
          <a:xfrm>
            <a:off x="487680" y="2560320"/>
            <a:ext cx="8020081" cy="369332"/>
          </a:xfrm>
          <a:prstGeom prst="rect">
            <a:avLst/>
          </a:prstGeom>
          <a:noFill/>
        </p:spPr>
        <p:txBody>
          <a:bodyPr wrap="none" rtlCol="0">
            <a:spAutoFit/>
          </a:bodyPr>
          <a:lstStyle/>
          <a:p>
            <a:r>
              <a:rPr lang="en-US" dirty="0"/>
              <a:t>^(stored.by.course.numberlist;8027,E0800XX,E0100XX,E0800PX,EO800RX;T1;grade)</a:t>
            </a:r>
          </a:p>
        </p:txBody>
      </p:sp>
      <p:sp>
        <p:nvSpPr>
          <p:cNvPr id="10" name="TextBox 9">
            <a:extLst>
              <a:ext uri="{FF2B5EF4-FFF2-40B4-BE49-F238E27FC236}">
                <a16:creationId xmlns:a16="http://schemas.microsoft.com/office/drawing/2014/main" id="{C94E8DB3-E6B0-6744-9DA1-9BC24B5D687D}"/>
              </a:ext>
            </a:extLst>
          </p:cNvPr>
          <p:cNvSpPr txBox="1"/>
          <p:nvPr/>
        </p:nvSpPr>
        <p:spPr>
          <a:xfrm>
            <a:off x="502920" y="2849880"/>
            <a:ext cx="8020081" cy="369332"/>
          </a:xfrm>
          <a:prstGeom prst="rect">
            <a:avLst/>
          </a:prstGeom>
          <a:noFill/>
        </p:spPr>
        <p:txBody>
          <a:bodyPr wrap="none" rtlCol="0">
            <a:spAutoFit/>
          </a:bodyPr>
          <a:lstStyle/>
          <a:p>
            <a:r>
              <a:rPr lang="en-US" dirty="0"/>
              <a:t>^(stored.by.course.numberlist;8027,E0800XX,E0100XX,E0800PX,EO800RX;T2;grade)</a:t>
            </a:r>
          </a:p>
        </p:txBody>
      </p:sp>
      <p:sp>
        <p:nvSpPr>
          <p:cNvPr id="11" name="TextBox 10">
            <a:extLst>
              <a:ext uri="{FF2B5EF4-FFF2-40B4-BE49-F238E27FC236}">
                <a16:creationId xmlns:a16="http://schemas.microsoft.com/office/drawing/2014/main" id="{B32BCD90-280F-A94C-B087-C5D9AB59E974}"/>
              </a:ext>
            </a:extLst>
          </p:cNvPr>
          <p:cNvSpPr txBox="1"/>
          <p:nvPr/>
        </p:nvSpPr>
        <p:spPr>
          <a:xfrm>
            <a:off x="518160" y="3185160"/>
            <a:ext cx="8020081" cy="369332"/>
          </a:xfrm>
          <a:prstGeom prst="rect">
            <a:avLst/>
          </a:prstGeom>
          <a:noFill/>
        </p:spPr>
        <p:txBody>
          <a:bodyPr wrap="none" rtlCol="0">
            <a:spAutoFit/>
          </a:bodyPr>
          <a:lstStyle/>
          <a:p>
            <a:r>
              <a:rPr lang="en-US" dirty="0"/>
              <a:t>^(stored.by.course.numberlist;8027,E0800XX,E0100XX,E0800PX,EO800RX;T3;grade)</a:t>
            </a:r>
          </a:p>
        </p:txBody>
      </p:sp>
      <p:pic>
        <p:nvPicPr>
          <p:cNvPr id="12" name="Picture 11">
            <a:extLst>
              <a:ext uri="{FF2B5EF4-FFF2-40B4-BE49-F238E27FC236}">
                <a16:creationId xmlns:a16="http://schemas.microsoft.com/office/drawing/2014/main" id="{BF26244F-F951-824A-8755-3A3B367C9496}"/>
              </a:ext>
            </a:extLst>
          </p:cNvPr>
          <p:cNvPicPr>
            <a:picLocks noChangeAspect="1"/>
          </p:cNvPicPr>
          <p:nvPr/>
        </p:nvPicPr>
        <p:blipFill>
          <a:blip r:embed="rId2"/>
          <a:stretch>
            <a:fillRect/>
          </a:stretch>
        </p:blipFill>
        <p:spPr>
          <a:xfrm>
            <a:off x="263501" y="3569792"/>
            <a:ext cx="8244260" cy="2769226"/>
          </a:xfrm>
          <a:prstGeom prst="rect">
            <a:avLst/>
          </a:prstGeom>
        </p:spPr>
      </p:pic>
      <p:pic>
        <p:nvPicPr>
          <p:cNvPr id="14" name="Picture 13">
            <a:extLst>
              <a:ext uri="{FF2B5EF4-FFF2-40B4-BE49-F238E27FC236}">
                <a16:creationId xmlns:a16="http://schemas.microsoft.com/office/drawing/2014/main" id="{522C6124-5BC3-C647-A703-21D2DD2CC718}"/>
              </a:ext>
            </a:extLst>
          </p:cNvPr>
          <p:cNvPicPr>
            <a:picLocks noChangeAspect="1"/>
          </p:cNvPicPr>
          <p:nvPr/>
        </p:nvPicPr>
        <p:blipFill>
          <a:blip r:embed="rId3"/>
          <a:stretch>
            <a:fillRect/>
          </a:stretch>
        </p:blipFill>
        <p:spPr>
          <a:xfrm>
            <a:off x="0" y="3615512"/>
            <a:ext cx="9216872" cy="2769226"/>
          </a:xfrm>
          <a:prstGeom prst="rect">
            <a:avLst/>
          </a:prstGeom>
        </p:spPr>
      </p:pic>
    </p:spTree>
    <p:extLst>
      <p:ext uri="{BB962C8B-B14F-4D97-AF65-F5344CB8AC3E}">
        <p14:creationId xmlns:p14="http://schemas.microsoft.com/office/powerpoint/2010/main" val="3688620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1066800" y="-76200"/>
            <a:ext cx="8229600" cy="1143000"/>
          </a:xfrm>
        </p:spPr>
        <p:txBody>
          <a:bodyPr/>
          <a:lstStyle/>
          <a:p>
            <a:r>
              <a:rPr lang="en-US" sz="3200">
                <a:latin typeface="Calibri" charset="0"/>
              </a:rPr>
              <a:t>    = </a:t>
            </a:r>
            <a:r>
              <a:rPr lang="en-US" sz="3200" b="1" i="1">
                <a:latin typeface="Calibri" charset="0"/>
              </a:rPr>
              <a:t>Not Assessed This Term – </a:t>
            </a:r>
            <a:r>
              <a:rPr lang="en-US" sz="3200" b="1" i="1">
                <a:solidFill>
                  <a:srgbClr val="FF0000"/>
                </a:solidFill>
                <a:latin typeface="Calibri" charset="0"/>
              </a:rPr>
              <a:t>Strategies!</a:t>
            </a:r>
          </a:p>
        </p:txBody>
      </p:sp>
      <p:pic>
        <p:nvPicPr>
          <p:cNvPr id="33794" name="Content Placeholder 3" descr="Gray boxes.png"/>
          <p:cNvPicPr>
            <a:picLocks noGrp="1" noChangeAspect="1"/>
          </p:cNvPicPr>
          <p:nvPr>
            <p:ph idx="1"/>
          </p:nvPr>
        </p:nvPicPr>
        <p:blipFill>
          <a:blip r:embed="rId2">
            <a:extLst>
              <a:ext uri="{28A0092B-C50C-407E-A947-70E740481C1C}">
                <a14:useLocalDpi xmlns:a14="http://schemas.microsoft.com/office/drawing/2010/main" val="0"/>
              </a:ext>
            </a:extLst>
          </a:blip>
          <a:srcRect t="-8144" b="-8144"/>
          <a:stretch>
            <a:fillRect/>
          </a:stretch>
        </p:blipFill>
        <p:spPr>
          <a:xfrm>
            <a:off x="4495800" y="3200400"/>
            <a:ext cx="3913188" cy="2151063"/>
          </a:xfrm>
        </p:spPr>
      </p:pic>
      <p:sp>
        <p:nvSpPr>
          <p:cNvPr id="5" name="Rectangle 4"/>
          <p:cNvSpPr/>
          <p:nvPr/>
        </p:nvSpPr>
        <p:spPr>
          <a:xfrm>
            <a:off x="685800" y="304800"/>
            <a:ext cx="685800" cy="488950"/>
          </a:xfrm>
          <a:prstGeom prst="rect">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3797" name="TextBox 6"/>
          <p:cNvSpPr txBox="1">
            <a:spLocks noChangeArrowheads="1"/>
          </p:cNvSpPr>
          <p:nvPr/>
        </p:nvSpPr>
        <p:spPr bwMode="auto">
          <a:xfrm>
            <a:off x="4573588" y="990600"/>
            <a:ext cx="4505325"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Teachers will have to either:</a:t>
            </a:r>
            <a:br>
              <a:rPr lang="en-US" sz="1800"/>
            </a:br>
            <a:r>
              <a:rPr lang="en-US" sz="1800"/>
              <a:t>1) leave standard blank</a:t>
            </a:r>
          </a:p>
          <a:p>
            <a:pPr eaLnBrk="1" hangingPunct="1"/>
            <a:r>
              <a:rPr lang="en-US" sz="1800" dirty="0"/>
              <a:t>2) select a conversion scale choice of NA</a:t>
            </a:r>
          </a:p>
          <a:p>
            <a:pPr eaLnBrk="1" hangingPunct="1"/>
            <a:endParaRPr lang="en-US" sz="1800" dirty="0"/>
          </a:p>
          <a:p>
            <a:pPr eaLnBrk="1" hangingPunct="1"/>
            <a:r>
              <a:rPr lang="en-US" sz="1800" dirty="0"/>
              <a:t>3) All standards will be seen by teacher even if correct term is selected – no element refers to term ID  UNLESS someone changes the Enable selection</a:t>
            </a:r>
          </a:p>
        </p:txBody>
      </p:sp>
      <p:sp>
        <p:nvSpPr>
          <p:cNvPr id="33799" name="Rectangle 2"/>
          <p:cNvSpPr>
            <a:spLocks noChangeArrowheads="1"/>
          </p:cNvSpPr>
          <p:nvPr/>
        </p:nvSpPr>
        <p:spPr bwMode="auto">
          <a:xfrm>
            <a:off x="4648200" y="5449888"/>
            <a:ext cx="4373563"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b="1" i="1">
                <a:solidFill>
                  <a:srgbClr val="000000"/>
                </a:solidFill>
              </a:rPr>
              <a:t>Not Recommended as this </a:t>
            </a:r>
          </a:p>
          <a:p>
            <a:r>
              <a:rPr lang="en-US" b="1" i="1" dirty="0">
                <a:solidFill>
                  <a:srgbClr val="000000"/>
                </a:solidFill>
              </a:rPr>
              <a:t>will be a repeatable labor cost</a:t>
            </a:r>
            <a:endParaRPr lang="en-US" dirty="0">
              <a:solidFill>
                <a:srgbClr val="00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981" y="793750"/>
            <a:ext cx="3956050" cy="5899674"/>
          </a:xfrm>
          <a:prstGeom prst="rect">
            <a:avLst/>
          </a:prstGeom>
        </p:spPr>
      </p:pic>
      <p:cxnSp>
        <p:nvCxnSpPr>
          <p:cNvPr id="9" name="Straight Arrow Connector 8"/>
          <p:cNvCxnSpPr/>
          <p:nvPr/>
        </p:nvCxnSpPr>
        <p:spPr>
          <a:xfrm flipH="1">
            <a:off x="1809750" y="2628900"/>
            <a:ext cx="2686050" cy="379809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5573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a:xfrm>
            <a:off x="457200" y="20638"/>
            <a:ext cx="8229600" cy="881062"/>
          </a:xfrm>
        </p:spPr>
        <p:txBody>
          <a:bodyPr>
            <a:normAutofit/>
          </a:bodyPr>
          <a:lstStyle/>
          <a:p>
            <a:pPr eaLnBrk="1" hangingPunct="1"/>
            <a:r>
              <a:rPr lang="en-US" sz="4800" b="1" i="1">
                <a:latin typeface="Calibri" charset="0"/>
              </a:rPr>
              <a:t>STANDARDS by TERM</a:t>
            </a:r>
          </a:p>
        </p:txBody>
      </p:sp>
      <p:pic>
        <p:nvPicPr>
          <p:cNvPr id="56322" name="Content Placeholder 3" descr="Picture 2.png"/>
          <p:cNvPicPr>
            <a:picLocks noGrp="1" noChangeAspect="1"/>
          </p:cNvPicPr>
          <p:nvPr>
            <p:ph idx="4294967295"/>
          </p:nvPr>
        </p:nvPicPr>
        <p:blipFill>
          <a:blip r:embed="rId2">
            <a:extLst>
              <a:ext uri="{28A0092B-C50C-407E-A947-70E740481C1C}">
                <a14:useLocalDpi xmlns:a14="http://schemas.microsoft.com/office/drawing/2010/main" val="0"/>
              </a:ext>
            </a:extLst>
          </a:blip>
          <a:srcRect t="-964" b="-964"/>
          <a:stretch>
            <a:fillRect/>
          </a:stretch>
        </p:blipFill>
        <p:spPr>
          <a:xfrm>
            <a:off x="816142" y="1042402"/>
            <a:ext cx="7543800" cy="3625850"/>
          </a:xfrm>
        </p:spPr>
      </p:pic>
      <p:pic>
        <p:nvPicPr>
          <p:cNvPr id="2" name="Picture 1">
            <a:extLst>
              <a:ext uri="{FF2B5EF4-FFF2-40B4-BE49-F238E27FC236}">
                <a16:creationId xmlns:a16="http://schemas.microsoft.com/office/drawing/2014/main" id="{CA1CF4DE-F0CC-4E4E-98AD-615B7EAD6EC5}"/>
              </a:ext>
            </a:extLst>
          </p:cNvPr>
          <p:cNvPicPr>
            <a:picLocks noChangeAspect="1"/>
          </p:cNvPicPr>
          <p:nvPr/>
        </p:nvPicPr>
        <p:blipFill>
          <a:blip r:embed="rId3"/>
          <a:stretch>
            <a:fillRect/>
          </a:stretch>
        </p:blipFill>
        <p:spPr>
          <a:xfrm>
            <a:off x="0" y="-16044"/>
            <a:ext cx="9144000" cy="6858000"/>
          </a:xfrm>
          <a:prstGeom prst="rect">
            <a:avLst/>
          </a:prstGeom>
        </p:spPr>
      </p:pic>
      <p:sp>
        <p:nvSpPr>
          <p:cNvPr id="3" name="TextBox 2">
            <a:extLst>
              <a:ext uri="{FF2B5EF4-FFF2-40B4-BE49-F238E27FC236}">
                <a16:creationId xmlns:a16="http://schemas.microsoft.com/office/drawing/2014/main" id="{6C0170D3-F53F-6749-899C-2EB18BA28BC0}"/>
              </a:ext>
            </a:extLst>
          </p:cNvPr>
          <p:cNvSpPr txBox="1"/>
          <p:nvPr/>
        </p:nvSpPr>
        <p:spPr>
          <a:xfrm>
            <a:off x="591554" y="4876802"/>
            <a:ext cx="7910762" cy="830997"/>
          </a:xfrm>
          <a:prstGeom prst="rect">
            <a:avLst/>
          </a:prstGeom>
          <a:noFill/>
        </p:spPr>
        <p:txBody>
          <a:bodyPr wrap="square" rtlCol="0">
            <a:spAutoFit/>
          </a:bodyPr>
          <a:lstStyle/>
          <a:p>
            <a:r>
              <a:rPr lang="en-US" sz="2400" b="1" dirty="0">
                <a:solidFill>
                  <a:schemeClr val="tx2">
                    <a:lumMod val="60000"/>
                    <a:lumOff val="40000"/>
                  </a:schemeClr>
                </a:solidFill>
              </a:rPr>
              <a:t>ParkBench Visual PST V3.1 gives you the ability shade in gray! </a:t>
            </a:r>
          </a:p>
        </p:txBody>
      </p:sp>
      <p:pic>
        <p:nvPicPr>
          <p:cNvPr id="6" name="Picture 5">
            <a:extLst>
              <a:ext uri="{FF2B5EF4-FFF2-40B4-BE49-F238E27FC236}">
                <a16:creationId xmlns:a16="http://schemas.microsoft.com/office/drawing/2014/main" id="{FDE95C1E-DAB4-A04A-8731-FB06FDE7F6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5854703"/>
            <a:ext cx="2082800" cy="908043"/>
          </a:xfrm>
          <a:prstGeom prst="rect">
            <a:avLst/>
          </a:prstGeom>
        </p:spPr>
      </p:pic>
    </p:spTree>
    <p:extLst>
      <p:ext uri="{BB962C8B-B14F-4D97-AF65-F5344CB8AC3E}">
        <p14:creationId xmlns:p14="http://schemas.microsoft.com/office/powerpoint/2010/main" val="244177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a:xfrm>
            <a:off x="457200" y="-207970"/>
            <a:ext cx="8229600" cy="881062"/>
          </a:xfrm>
        </p:spPr>
        <p:txBody>
          <a:bodyPr>
            <a:normAutofit/>
          </a:bodyPr>
          <a:lstStyle/>
          <a:p>
            <a:pPr eaLnBrk="1" hangingPunct="1"/>
            <a:r>
              <a:rPr lang="en-US" sz="3600" b="1" i="1" dirty="0">
                <a:latin typeface="Calibri" charset="0"/>
              </a:rPr>
              <a:t>Gray Boxes – Disabled Scores</a:t>
            </a:r>
          </a:p>
        </p:txBody>
      </p:sp>
      <p:pic>
        <p:nvPicPr>
          <p:cNvPr id="6" name="Picture 5">
            <a:extLst>
              <a:ext uri="{FF2B5EF4-FFF2-40B4-BE49-F238E27FC236}">
                <a16:creationId xmlns:a16="http://schemas.microsoft.com/office/drawing/2014/main" id="{FDE95C1E-DAB4-A04A-8731-FB06FDE7F6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8" y="6036534"/>
            <a:ext cx="1906078" cy="830997"/>
          </a:xfrm>
          <a:prstGeom prst="rect">
            <a:avLst/>
          </a:prstGeom>
        </p:spPr>
      </p:pic>
      <p:sp>
        <p:nvSpPr>
          <p:cNvPr id="9" name="Title 1">
            <a:extLst>
              <a:ext uri="{FF2B5EF4-FFF2-40B4-BE49-F238E27FC236}">
                <a16:creationId xmlns:a16="http://schemas.microsoft.com/office/drawing/2014/main" id="{388E6465-3610-D940-8A80-C93E90C0B2F4}"/>
              </a:ext>
            </a:extLst>
          </p:cNvPr>
          <p:cNvSpPr txBox="1">
            <a:spLocks/>
          </p:cNvSpPr>
          <p:nvPr/>
        </p:nvSpPr>
        <p:spPr>
          <a:xfrm>
            <a:off x="752480" y="6016630"/>
            <a:ext cx="8229600" cy="88106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i="1" dirty="0">
                <a:latin typeface="Calibri" charset="0"/>
              </a:rPr>
              <a:t> </a:t>
            </a:r>
            <a:r>
              <a:rPr lang="en-US" sz="2400" b="1" i="1" dirty="0">
                <a:latin typeface="Calibri" charset="0"/>
              </a:rPr>
              <a:t>Version 3.1 check a box rather than draw a box!!</a:t>
            </a:r>
          </a:p>
        </p:txBody>
      </p:sp>
      <p:pic>
        <p:nvPicPr>
          <p:cNvPr id="8" name="Picture 7">
            <a:extLst>
              <a:ext uri="{FF2B5EF4-FFF2-40B4-BE49-F238E27FC236}">
                <a16:creationId xmlns:a16="http://schemas.microsoft.com/office/drawing/2014/main" id="{3ACB354C-5F07-AA45-96B4-08629D25A488}"/>
              </a:ext>
            </a:extLst>
          </p:cNvPr>
          <p:cNvPicPr>
            <a:picLocks noChangeAspect="1"/>
          </p:cNvPicPr>
          <p:nvPr/>
        </p:nvPicPr>
        <p:blipFill>
          <a:blip r:embed="rId3"/>
          <a:stretch>
            <a:fillRect/>
          </a:stretch>
        </p:blipFill>
        <p:spPr>
          <a:xfrm>
            <a:off x="314324" y="435802"/>
            <a:ext cx="8372475" cy="5657884"/>
          </a:xfrm>
          <a:prstGeom prst="rect">
            <a:avLst/>
          </a:prstGeom>
        </p:spPr>
      </p:pic>
      <p:pic>
        <p:nvPicPr>
          <p:cNvPr id="11" name="Picture 10">
            <a:extLst>
              <a:ext uri="{FF2B5EF4-FFF2-40B4-BE49-F238E27FC236}">
                <a16:creationId xmlns:a16="http://schemas.microsoft.com/office/drawing/2014/main" id="{D487BCF7-4110-B04D-AA92-4D18FBA6E720}"/>
              </a:ext>
            </a:extLst>
          </p:cNvPr>
          <p:cNvPicPr>
            <a:picLocks noChangeAspect="1"/>
          </p:cNvPicPr>
          <p:nvPr/>
        </p:nvPicPr>
        <p:blipFill>
          <a:blip r:embed="rId4"/>
          <a:stretch>
            <a:fillRect/>
          </a:stretch>
        </p:blipFill>
        <p:spPr>
          <a:xfrm>
            <a:off x="1454946" y="493852"/>
            <a:ext cx="6234108" cy="5905997"/>
          </a:xfrm>
          <a:prstGeom prst="rect">
            <a:avLst/>
          </a:prstGeom>
        </p:spPr>
      </p:pic>
    </p:spTree>
    <p:extLst>
      <p:ext uri="{BB962C8B-B14F-4D97-AF65-F5344CB8AC3E}">
        <p14:creationId xmlns:p14="http://schemas.microsoft.com/office/powerpoint/2010/main" val="3161461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circle(in)">
                                      <p:cBhvr>
                                        <p:cTn id="1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76200" y="25400"/>
            <a:ext cx="8699500" cy="1054100"/>
          </a:xfrm>
        </p:spPr>
        <p:txBody>
          <a:bodyPr/>
          <a:lstStyle/>
          <a:p>
            <a:r>
              <a:rPr lang="en-US" sz="3600" b="1" i="1">
                <a:latin typeface="Calibri" charset="0"/>
              </a:rPr>
              <a:t>BE ON THE SAME PAGE Key/Assessments </a:t>
            </a:r>
          </a:p>
        </p:txBody>
      </p:sp>
      <p:pic>
        <p:nvPicPr>
          <p:cNvPr id="34818" name="Content Placeholder 3" descr="Screen shot 2010-11-06 at 12.07.37 PM.png"/>
          <p:cNvPicPr>
            <a:picLocks noGrp="1" noChangeAspect="1"/>
          </p:cNvPicPr>
          <p:nvPr>
            <p:ph idx="1"/>
          </p:nvPr>
        </p:nvPicPr>
        <p:blipFill>
          <a:blip r:embed="rId2">
            <a:extLst>
              <a:ext uri="{28A0092B-C50C-407E-A947-70E740481C1C}">
                <a14:useLocalDpi xmlns:a14="http://schemas.microsoft.com/office/drawing/2010/main" val="0"/>
              </a:ext>
            </a:extLst>
          </a:blip>
          <a:srcRect l="-2649" r="-2649"/>
          <a:stretch>
            <a:fillRect/>
          </a:stretch>
        </p:blipFill>
        <p:spPr>
          <a:xfrm>
            <a:off x="60325" y="3125788"/>
            <a:ext cx="5121275" cy="2817812"/>
          </a:xfrm>
        </p:spPr>
      </p:pic>
      <p:pic>
        <p:nvPicPr>
          <p:cNvPr id="34819" name="Picture 7" descr="Screen shot 2010-11-06 at 12.10.02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100" y="2427288"/>
            <a:ext cx="5478463" cy="696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05575" y="1219200"/>
            <a:ext cx="1952625" cy="2711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1" name="Rectangle 9"/>
          <p:cNvSpPr>
            <a:spLocks noChangeArrowheads="1"/>
          </p:cNvSpPr>
          <p:nvPr/>
        </p:nvSpPr>
        <p:spPr bwMode="auto">
          <a:xfrm>
            <a:off x="5538788" y="4038600"/>
            <a:ext cx="2995612"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a:t>Sending Home Letter Grades and Percentages will confuse Parents and Students </a:t>
            </a:r>
          </a:p>
        </p:txBody>
      </p:sp>
      <p:sp>
        <p:nvSpPr>
          <p:cNvPr id="34822" name="TextBox 10"/>
          <p:cNvSpPr txBox="1">
            <a:spLocks noChangeArrowheads="1"/>
          </p:cNvSpPr>
          <p:nvPr/>
        </p:nvSpPr>
        <p:spPr bwMode="auto">
          <a:xfrm>
            <a:off x="279400" y="1447800"/>
            <a:ext cx="63500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Avoid confusion with homebound papers: </a:t>
            </a:r>
            <a:r>
              <a:rPr lang="en-US">
                <a:solidFill>
                  <a:srgbClr val="FF0000"/>
                </a:solidFill>
              </a:rPr>
              <a:t>Curriculum/Admin issue NOT Technical!</a:t>
            </a:r>
          </a:p>
        </p:txBody>
      </p:sp>
    </p:spTree>
    <p:extLst>
      <p:ext uri="{BB962C8B-B14F-4D97-AF65-F5344CB8AC3E}">
        <p14:creationId xmlns:p14="http://schemas.microsoft.com/office/powerpoint/2010/main" val="28098044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a:xfrm>
            <a:off x="2286000" y="-152400"/>
            <a:ext cx="8229600" cy="1143000"/>
          </a:xfrm>
        </p:spPr>
        <p:txBody>
          <a:bodyPr/>
          <a:lstStyle/>
          <a:p>
            <a:r>
              <a:rPr lang="en-US" b="1" i="1">
                <a:latin typeface="Calibri" charset="0"/>
              </a:rPr>
              <a:t>Multi-page Reports</a:t>
            </a:r>
          </a:p>
        </p:txBody>
      </p:sp>
      <p:sp>
        <p:nvSpPr>
          <p:cNvPr id="35842" name="Content Placeholder 2"/>
          <p:cNvSpPr>
            <a:spLocks noGrp="1"/>
          </p:cNvSpPr>
          <p:nvPr>
            <p:ph idx="1"/>
          </p:nvPr>
        </p:nvSpPr>
        <p:spPr>
          <a:xfrm>
            <a:off x="3886200" y="1425575"/>
            <a:ext cx="5181600" cy="2003425"/>
          </a:xfrm>
        </p:spPr>
        <p:txBody>
          <a:bodyPr/>
          <a:lstStyle/>
          <a:p>
            <a:pPr>
              <a:buFont typeface="Arial" charset="0"/>
              <a:buNone/>
            </a:pPr>
            <a:r>
              <a:rPr lang="en-US" dirty="0">
                <a:latin typeface="Calibri" charset="0"/>
              </a:rPr>
              <a:t>Duplex Printers - Stapler </a:t>
            </a:r>
          </a:p>
          <a:p>
            <a:pPr>
              <a:buFont typeface="Arial" charset="0"/>
              <a:buNone/>
            </a:pPr>
            <a:r>
              <a:rPr lang="en-US" sz="2400" b="1" i="1" dirty="0">
                <a:solidFill>
                  <a:srgbClr val="FF0000"/>
                </a:solidFill>
                <a:latin typeface="Calibri" charset="0"/>
              </a:rPr>
              <a:t>Name of student on each odd #’d page!</a:t>
            </a:r>
          </a:p>
          <a:p>
            <a:pPr>
              <a:buFont typeface="Arial" charset="0"/>
              <a:buNone/>
            </a:pPr>
            <a:endParaRPr lang="en-US" sz="2400" b="1" i="1" dirty="0">
              <a:solidFill>
                <a:srgbClr val="FF6FCF"/>
              </a:solidFill>
              <a:latin typeface="Calibri" charset="0"/>
            </a:endParaRPr>
          </a:p>
        </p:txBody>
      </p:sp>
      <p:pic>
        <p:nvPicPr>
          <p:cNvPr id="3584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992563"/>
            <a:ext cx="2209800" cy="2012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08782" y="2541680"/>
            <a:ext cx="2087218" cy="1774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5" name="Picture 5" descr="Screen shot 2010-11-03 at 9.55.56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143000"/>
            <a:ext cx="3405188" cy="263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4320648" y="4592800"/>
            <a:ext cx="4193814" cy="1754327"/>
          </a:xfrm>
          <a:prstGeom prst="rect">
            <a:avLst/>
          </a:prstGeom>
        </p:spPr>
        <p:txBody>
          <a:bodyPr wrap="none">
            <a:spAutoFit/>
          </a:bodyPr>
          <a:lstStyle/>
          <a:p>
            <a:pPr>
              <a:buFont typeface="Arial" charset="0"/>
              <a:buNone/>
            </a:pPr>
            <a:r>
              <a:rPr lang="en-US" b="1" i="1" dirty="0">
                <a:solidFill>
                  <a:srgbClr val="FF0000"/>
                </a:solidFill>
                <a:latin typeface="Calibri" charset="0"/>
              </a:rPr>
              <a:t>Check Margins – Edge to Edge is different </a:t>
            </a:r>
          </a:p>
          <a:p>
            <a:pPr>
              <a:buFont typeface="Arial" charset="0"/>
              <a:buNone/>
            </a:pPr>
            <a:r>
              <a:rPr lang="en-US" b="1" i="1" dirty="0">
                <a:solidFill>
                  <a:srgbClr val="FF0000"/>
                </a:solidFill>
                <a:latin typeface="Calibri" charset="0"/>
              </a:rPr>
              <a:t>on each printer.</a:t>
            </a:r>
          </a:p>
          <a:p>
            <a:pPr>
              <a:buFont typeface="Arial" charset="0"/>
              <a:buNone/>
            </a:pPr>
            <a:endParaRPr lang="en-US" b="1" i="1" dirty="0">
              <a:solidFill>
                <a:srgbClr val="FF0000"/>
              </a:solidFill>
              <a:latin typeface="Calibri" charset="0"/>
            </a:endParaRPr>
          </a:p>
          <a:p>
            <a:pPr>
              <a:buFont typeface="Arial" charset="0"/>
              <a:buNone/>
            </a:pPr>
            <a:r>
              <a:rPr lang="en-US" b="1" i="1" dirty="0">
                <a:solidFill>
                  <a:srgbClr val="FF0000"/>
                </a:solidFill>
                <a:latin typeface="Calibri" charset="0"/>
              </a:rPr>
              <a:t>Different on Screen vs. Print Out</a:t>
            </a:r>
          </a:p>
          <a:p>
            <a:pPr>
              <a:buFont typeface="Arial" charset="0"/>
              <a:buNone/>
            </a:pPr>
            <a:endParaRPr lang="en-US" b="1" i="1" dirty="0">
              <a:solidFill>
                <a:srgbClr val="FF0000"/>
              </a:solidFill>
              <a:latin typeface="Calibri" charset="0"/>
            </a:endParaRPr>
          </a:p>
          <a:p>
            <a:pPr>
              <a:buFont typeface="Arial" charset="0"/>
              <a:buNone/>
            </a:pPr>
            <a:r>
              <a:rPr lang="en-US" b="1" i="1" dirty="0">
                <a:solidFill>
                  <a:srgbClr val="FF0000"/>
                </a:solidFill>
                <a:latin typeface="Calibri" charset="0"/>
              </a:rPr>
              <a:t>New Printers.. CHECK REPORTS </a:t>
            </a:r>
          </a:p>
        </p:txBody>
      </p:sp>
      <p:pic>
        <p:nvPicPr>
          <p:cNvPr id="3" name="Picture 2"/>
          <p:cNvPicPr>
            <a:picLocks noChangeAspect="1"/>
          </p:cNvPicPr>
          <p:nvPr/>
        </p:nvPicPr>
        <p:blipFill>
          <a:blip r:embed="rId5"/>
          <a:stretch>
            <a:fillRect/>
          </a:stretch>
        </p:blipFill>
        <p:spPr>
          <a:xfrm>
            <a:off x="4008782" y="2603253"/>
            <a:ext cx="2190045" cy="2003658"/>
          </a:xfrm>
          <a:prstGeom prst="rect">
            <a:avLst/>
          </a:prstGeom>
        </p:spPr>
      </p:pic>
      <p:pic>
        <p:nvPicPr>
          <p:cNvPr id="4" name="Picture 3"/>
          <p:cNvPicPr>
            <a:picLocks noChangeAspect="1"/>
          </p:cNvPicPr>
          <p:nvPr/>
        </p:nvPicPr>
        <p:blipFill>
          <a:blip r:embed="rId6"/>
          <a:stretch>
            <a:fillRect/>
          </a:stretch>
        </p:blipFill>
        <p:spPr>
          <a:xfrm>
            <a:off x="7145682" y="3044134"/>
            <a:ext cx="1490317" cy="1490317"/>
          </a:xfrm>
          <a:prstGeom prst="rect">
            <a:avLst/>
          </a:prstGeom>
        </p:spPr>
      </p:pic>
    </p:spTree>
    <p:extLst>
      <p:ext uri="{BB962C8B-B14F-4D97-AF65-F5344CB8AC3E}">
        <p14:creationId xmlns:p14="http://schemas.microsoft.com/office/powerpoint/2010/main" val="29795612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8725" y="1320800"/>
            <a:ext cx="4829175" cy="1143000"/>
          </a:xfrm>
        </p:spPr>
        <p:txBody>
          <a:bodyPr>
            <a:normAutofit fontScale="90000"/>
          </a:bodyPr>
          <a:lstStyle/>
          <a:p>
            <a:pPr>
              <a:defRPr/>
            </a:pPr>
            <a:r>
              <a:rPr lang="en-US" b="1" i="1" dirty="0">
                <a:solidFill>
                  <a:srgbClr val="000000"/>
                </a:solidFill>
              </a:rPr>
              <a:t>21</a:t>
            </a:r>
            <a:r>
              <a:rPr lang="en-US" b="1" i="1" baseline="30000" dirty="0">
                <a:solidFill>
                  <a:srgbClr val="000000"/>
                </a:solidFill>
              </a:rPr>
              <a:t>st</a:t>
            </a:r>
            <a:r>
              <a:rPr lang="en-US" b="1" i="1" dirty="0">
                <a:solidFill>
                  <a:srgbClr val="000000"/>
                </a:solidFill>
              </a:rPr>
              <a:t> Century Effort</a:t>
            </a:r>
            <a:br>
              <a:rPr lang="en-US" dirty="0"/>
            </a:br>
            <a:br>
              <a:rPr lang="en-US" dirty="0"/>
            </a:br>
            <a:r>
              <a:rPr lang="en-US" sz="3111" dirty="0"/>
              <a:t>Habits of Mind</a:t>
            </a:r>
            <a:br>
              <a:rPr lang="en-US" sz="3556" dirty="0"/>
            </a:br>
            <a:r>
              <a:rPr lang="en-US" sz="3111" dirty="0"/>
              <a:t>Essential Skills for Learning</a:t>
            </a:r>
            <a:br>
              <a:rPr lang="en-US" sz="3556" dirty="0"/>
            </a:br>
            <a:r>
              <a:rPr lang="en-US" sz="3111" dirty="0"/>
              <a:t>Social Demeanor</a:t>
            </a:r>
            <a:br>
              <a:rPr lang="en-US" sz="3111" dirty="0"/>
            </a:br>
            <a:r>
              <a:rPr lang="en-US" sz="3111" b="1" i="1" dirty="0"/>
              <a:t>Usually associated to a HR</a:t>
            </a:r>
            <a:br>
              <a:rPr lang="en-US" sz="3111" b="1" i="1" dirty="0"/>
            </a:br>
            <a:r>
              <a:rPr lang="en-US" sz="3111" b="1" i="1" dirty="0">
                <a:solidFill>
                  <a:srgbClr val="953735"/>
                </a:solidFill>
              </a:rPr>
              <a:t>District-based</a:t>
            </a:r>
            <a:br>
              <a:rPr lang="en-US" sz="3111" b="1" i="1" dirty="0">
                <a:solidFill>
                  <a:srgbClr val="953735"/>
                </a:solidFill>
              </a:rPr>
            </a:br>
            <a:r>
              <a:rPr lang="en-US" sz="3111" b="1" i="1" dirty="0">
                <a:solidFill>
                  <a:srgbClr val="953735"/>
                </a:solidFill>
              </a:rPr>
              <a:t>80% same for all grades </a:t>
            </a:r>
            <a:endParaRPr lang="en-US" sz="3556" b="1" i="1" dirty="0">
              <a:solidFill>
                <a:srgbClr val="953735"/>
              </a:solidFill>
            </a:endParaRPr>
          </a:p>
        </p:txBody>
      </p:sp>
      <p:pic>
        <p:nvPicPr>
          <p:cNvPr id="36866" name="Content Placeholder 3" descr="Screen shot 2010-11-06 at 12.11.02 PM.png"/>
          <p:cNvPicPr>
            <a:picLocks noGrp="1" noChangeAspect="1"/>
          </p:cNvPicPr>
          <p:nvPr>
            <p:ph idx="1"/>
          </p:nvPr>
        </p:nvPicPr>
        <p:blipFill>
          <a:blip r:embed="rId2">
            <a:extLst>
              <a:ext uri="{28A0092B-C50C-407E-A947-70E740481C1C}">
                <a14:useLocalDpi xmlns:a14="http://schemas.microsoft.com/office/drawing/2010/main" val="0"/>
              </a:ext>
            </a:extLst>
          </a:blip>
          <a:srcRect l="-37567" r="-37567"/>
          <a:stretch>
            <a:fillRect/>
          </a:stretch>
        </p:blipFill>
        <p:spPr>
          <a:xfrm>
            <a:off x="-873125" y="677863"/>
            <a:ext cx="5834063" cy="3208337"/>
          </a:xfrm>
        </p:spPr>
      </p:pic>
      <p:pic>
        <p:nvPicPr>
          <p:cNvPr id="36867" name="Picture 10" descr="Screen shot 2010-11-06 at 12.51.23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6900" y="5207000"/>
            <a:ext cx="7162800" cy="1095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8" name="TextBox 11"/>
          <p:cNvSpPr txBox="1">
            <a:spLocks noChangeArrowheads="1"/>
          </p:cNvSpPr>
          <p:nvPr/>
        </p:nvSpPr>
        <p:spPr bwMode="auto">
          <a:xfrm>
            <a:off x="463550" y="3876675"/>
            <a:ext cx="813435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Elementary – One teacher – all subjects</a:t>
            </a:r>
          </a:p>
          <a:p>
            <a:pPr eaLnBrk="1" hangingPunct="1"/>
            <a:r>
              <a:rPr lang="en-US" sz="1800"/>
              <a:t>Middle School – Multiple teachers – individual subjects</a:t>
            </a:r>
          </a:p>
          <a:p>
            <a:pPr eaLnBrk="1" hangingPunct="1"/>
            <a:r>
              <a:rPr lang="en-US" sz="1800"/>
              <a:t>Standard for each, spacing code is significant for the section below </a:t>
            </a:r>
          </a:p>
        </p:txBody>
      </p:sp>
    </p:spTree>
    <p:extLst>
      <p:ext uri="{BB962C8B-B14F-4D97-AF65-F5344CB8AC3E}">
        <p14:creationId xmlns:p14="http://schemas.microsoft.com/office/powerpoint/2010/main" val="19691932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8229600" cy="1143000"/>
          </a:xfrm>
        </p:spPr>
        <p:txBody>
          <a:bodyPr>
            <a:normAutofit fontScale="90000"/>
          </a:bodyPr>
          <a:lstStyle/>
          <a:p>
            <a:pPr>
              <a:defRPr/>
            </a:pPr>
            <a:r>
              <a:rPr lang="en-US" b="1" i="1" dirty="0"/>
              <a:t>Not Dynamic – space for everything </a:t>
            </a:r>
          </a:p>
        </p:txBody>
      </p:sp>
      <p:pic>
        <p:nvPicPr>
          <p:cNvPr id="37890" name="Content Placeholder 3" descr="Foreign Language GENERALS.png"/>
          <p:cNvPicPr>
            <a:picLocks noGrp="1" noChangeAspect="1"/>
          </p:cNvPicPr>
          <p:nvPr>
            <p:ph idx="1"/>
          </p:nvPr>
        </p:nvPicPr>
        <p:blipFill>
          <a:blip r:embed="rId2">
            <a:extLst>
              <a:ext uri="{28A0092B-C50C-407E-A947-70E740481C1C}">
                <a14:useLocalDpi xmlns:a14="http://schemas.microsoft.com/office/drawing/2010/main" val="0"/>
              </a:ext>
            </a:extLst>
          </a:blip>
          <a:srcRect t="-49786" b="-49786"/>
          <a:stretch>
            <a:fillRect/>
          </a:stretch>
        </p:blipFill>
        <p:spPr>
          <a:xfrm>
            <a:off x="346075" y="4014788"/>
            <a:ext cx="4244975" cy="2543175"/>
          </a:xfrm>
        </p:spPr>
      </p:pic>
      <p:sp>
        <p:nvSpPr>
          <p:cNvPr id="5" name="TextBox 4"/>
          <p:cNvSpPr txBox="1"/>
          <p:nvPr/>
        </p:nvSpPr>
        <p:spPr>
          <a:xfrm>
            <a:off x="457200" y="990600"/>
            <a:ext cx="8229600" cy="1477963"/>
          </a:xfrm>
          <a:prstGeom prst="rect">
            <a:avLst/>
          </a:prstGeom>
          <a:noFill/>
        </p:spPr>
        <p:txBody>
          <a:bodyPr>
            <a:spAutoFit/>
          </a:bodyPr>
          <a:lstStyle/>
          <a:p>
            <a:pPr marL="342900" indent="-342900">
              <a:buFont typeface="+mj-lt"/>
              <a:buAutoNum type="arabicPeriod"/>
              <a:defRPr/>
            </a:pPr>
            <a:r>
              <a:rPr lang="en-US" dirty="0"/>
              <a:t>Have admin consider limiting standards in each content area!</a:t>
            </a:r>
          </a:p>
          <a:p>
            <a:pPr marL="342900" indent="-342900">
              <a:buFont typeface="+mj-lt"/>
              <a:buAutoNum type="arabicPeriod"/>
              <a:defRPr/>
            </a:pPr>
            <a:r>
              <a:rPr lang="en-US" dirty="0"/>
              <a:t>Battlegrounds between core academics and special subjects</a:t>
            </a:r>
          </a:p>
          <a:p>
            <a:pPr marL="342900" indent="-342900">
              <a:buFont typeface="+mj-lt"/>
              <a:buAutoNum type="arabicPeriod"/>
              <a:defRPr/>
            </a:pPr>
            <a:r>
              <a:rPr lang="en-US" dirty="0"/>
              <a:t>Generic Standards for all Performance Groups (BCO) and Foreign Language (F,S,C,L)</a:t>
            </a:r>
          </a:p>
          <a:p>
            <a:pPr>
              <a:defRPr/>
            </a:pPr>
            <a:endParaRPr lang="en-US" dirty="0"/>
          </a:p>
          <a:p>
            <a:pPr>
              <a:defRPr/>
            </a:pPr>
            <a:endParaRPr lang="en-US" dirty="0"/>
          </a:p>
        </p:txBody>
      </p:sp>
      <p:pic>
        <p:nvPicPr>
          <p:cNvPr id="37892" name="Picture 5" descr="Screen shot 2010-11-06 at 3.18.05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38688" y="3505200"/>
            <a:ext cx="4135437" cy="1704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3" name="Picture 7" descr="Screen shot 2010-11-06 at 3.17.26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9738" y="3505200"/>
            <a:ext cx="4030662" cy="1052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2" name="Straight Connector 11"/>
          <p:cNvCxnSpPr/>
          <p:nvPr/>
        </p:nvCxnSpPr>
        <p:spPr>
          <a:xfrm>
            <a:off x="1624013" y="3054350"/>
            <a:ext cx="6013450" cy="1588"/>
          </a:xfrm>
          <a:prstGeom prst="line">
            <a:avLst/>
          </a:prstGeom>
          <a:ln w="381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nvGrpSpPr>
          <p:cNvPr id="37895" name="Group 2"/>
          <p:cNvGrpSpPr>
            <a:grpSpLocks/>
          </p:cNvGrpSpPr>
          <p:nvPr/>
        </p:nvGrpSpPr>
        <p:grpSpPr bwMode="auto">
          <a:xfrm>
            <a:off x="457200" y="2209800"/>
            <a:ext cx="8081963" cy="1176338"/>
            <a:chOff x="457200" y="2209800"/>
            <a:chExt cx="8081271" cy="1176798"/>
          </a:xfrm>
        </p:grpSpPr>
        <p:pic>
          <p:nvPicPr>
            <p:cNvPr id="37897"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219348"/>
              <a:ext cx="1167250" cy="116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8"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flipH="1">
              <a:off x="7516850" y="2219348"/>
              <a:ext cx="1021621" cy="116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9" name="TextBox 12"/>
            <p:cNvSpPr txBox="1">
              <a:spLocks noChangeArrowheads="1"/>
            </p:cNvSpPr>
            <p:nvPr/>
          </p:nvSpPr>
          <p:spPr bwMode="auto">
            <a:xfrm>
              <a:off x="1447715" y="2209800"/>
              <a:ext cx="6705026" cy="5844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t>G e t  R e a d y  t o  R u m b l e </a:t>
              </a:r>
              <a:endParaRPr lang="en-US" sz="1800" b="1"/>
            </a:p>
          </p:txBody>
        </p:sp>
      </p:grpSp>
      <p:sp>
        <p:nvSpPr>
          <p:cNvPr id="37896" name="TextBox 10"/>
          <p:cNvSpPr txBox="1">
            <a:spLocks noChangeArrowheads="1"/>
          </p:cNvSpPr>
          <p:nvPr/>
        </p:nvSpPr>
        <p:spPr bwMode="auto">
          <a:xfrm>
            <a:off x="307624" y="5918045"/>
            <a:ext cx="81534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rgbClr val="FF0000"/>
                </a:solidFill>
              </a:rPr>
              <a:t>Strategy:</a:t>
            </a:r>
            <a:r>
              <a:rPr lang="en-US" b="1" dirty="0"/>
              <a:t> </a:t>
            </a:r>
          </a:p>
          <a:p>
            <a:pPr eaLnBrk="1" hangingPunct="1"/>
            <a:r>
              <a:rPr lang="en-US" b="1" dirty="0"/>
              <a:t>Less standards if class doesn’t meet daily</a:t>
            </a:r>
            <a:endParaRPr lang="en-US" sz="1800" b="1" dirty="0"/>
          </a:p>
        </p:txBody>
      </p:sp>
      <p:sp>
        <p:nvSpPr>
          <p:cNvPr id="3" name="TextBox 2"/>
          <p:cNvSpPr txBox="1"/>
          <p:nvPr/>
        </p:nvSpPr>
        <p:spPr>
          <a:xfrm>
            <a:off x="4749800" y="5308600"/>
            <a:ext cx="3334311" cy="923330"/>
          </a:xfrm>
          <a:prstGeom prst="rect">
            <a:avLst/>
          </a:prstGeom>
          <a:noFill/>
        </p:spPr>
        <p:txBody>
          <a:bodyPr wrap="none" rtlCol="0">
            <a:spAutoFit/>
          </a:bodyPr>
          <a:lstStyle/>
          <a:p>
            <a:r>
              <a:rPr lang="en-US" b="1" i="1" dirty="0">
                <a:solidFill>
                  <a:srgbClr val="FF0000"/>
                </a:solidFill>
              </a:rPr>
              <a:t>If Specials do not get comments, </a:t>
            </a:r>
          </a:p>
          <a:p>
            <a:r>
              <a:rPr lang="en-US" b="1" i="1" dirty="0">
                <a:solidFill>
                  <a:srgbClr val="FF0000"/>
                </a:solidFill>
              </a:rPr>
              <a:t>Try to include an effort/behavior</a:t>
            </a:r>
          </a:p>
          <a:p>
            <a:r>
              <a:rPr lang="en-US" b="1" i="1" dirty="0">
                <a:solidFill>
                  <a:srgbClr val="FF0000"/>
                </a:solidFill>
              </a:rPr>
              <a:t>standard!</a:t>
            </a:r>
          </a:p>
        </p:txBody>
      </p:sp>
    </p:spTree>
    <p:extLst>
      <p:ext uri="{BB962C8B-B14F-4D97-AF65-F5344CB8AC3E}">
        <p14:creationId xmlns:p14="http://schemas.microsoft.com/office/powerpoint/2010/main" val="167262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9242"/>
            <a:ext cx="8229600" cy="1143000"/>
          </a:xfrm>
        </p:spPr>
        <p:txBody>
          <a:bodyPr/>
          <a:lstStyle/>
          <a:p>
            <a:r>
              <a:rPr lang="en-US" b="1" i="1" dirty="0">
                <a:solidFill>
                  <a:schemeClr val="tx2">
                    <a:lumMod val="60000"/>
                    <a:lumOff val="40000"/>
                  </a:schemeClr>
                </a:solidFill>
              </a:rPr>
              <a:t>Time Saving Tip</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260" y="579120"/>
            <a:ext cx="3952490" cy="304546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4310" y="579120"/>
            <a:ext cx="3952490" cy="3033446"/>
          </a:xfrm>
          <a:prstGeom prst="rect">
            <a:avLst/>
          </a:prstGeom>
        </p:spPr>
      </p:pic>
      <p:sp>
        <p:nvSpPr>
          <p:cNvPr id="6" name="TextBox 5"/>
          <p:cNvSpPr txBox="1"/>
          <p:nvPr/>
        </p:nvSpPr>
        <p:spPr>
          <a:xfrm>
            <a:off x="457201" y="3870960"/>
            <a:ext cx="6964680" cy="1477328"/>
          </a:xfrm>
          <a:prstGeom prst="rect">
            <a:avLst/>
          </a:prstGeom>
          <a:noFill/>
        </p:spPr>
        <p:txBody>
          <a:bodyPr wrap="square" rtlCol="0">
            <a:spAutoFit/>
          </a:bodyPr>
          <a:lstStyle/>
          <a:p>
            <a:pPr marL="342900" indent="-342900">
              <a:buAutoNum type="arabicPeriod"/>
            </a:pPr>
            <a:r>
              <a:rPr lang="en-US" dirty="0"/>
              <a:t>BUILD FOR PERFECTION/SIGN-OFF</a:t>
            </a:r>
          </a:p>
          <a:p>
            <a:pPr marL="342900" indent="-342900">
              <a:buAutoNum type="arabicPeriod"/>
            </a:pPr>
            <a:r>
              <a:rPr lang="en-US" dirty="0"/>
              <a:t>AM 1 GRADE LEVEL </a:t>
            </a:r>
            <a:r>
              <a:rPr lang="mr-IN" dirty="0"/>
              <a:t>–</a:t>
            </a:r>
            <a:r>
              <a:rPr lang="en-US" dirty="0"/>
              <a:t> upload it with different version #’s</a:t>
            </a:r>
          </a:p>
          <a:p>
            <a:pPr marL="342900" indent="-342900">
              <a:buAutoNum type="arabicPeriod"/>
            </a:pPr>
            <a:r>
              <a:rPr lang="en-US" dirty="0"/>
              <a:t>DUPLICATE FILE and BEGIN your next Grade Level, section appear on each grade level</a:t>
            </a:r>
          </a:p>
          <a:p>
            <a:pPr marL="342900" indent="-342900">
              <a:buAutoNum type="arabicPeriod"/>
            </a:pPr>
            <a:r>
              <a:rPr lang="en-US" b="1" dirty="0">
                <a:solidFill>
                  <a:srgbClr val="FF0000"/>
                </a:solidFill>
              </a:rPr>
              <a:t>FEEDBACK for Curriculum team is essential</a:t>
            </a:r>
          </a:p>
        </p:txBody>
      </p:sp>
      <p:sp>
        <p:nvSpPr>
          <p:cNvPr id="7" name="Rectangle 6"/>
          <p:cNvSpPr/>
          <p:nvPr/>
        </p:nvSpPr>
        <p:spPr>
          <a:xfrm>
            <a:off x="302260" y="579120"/>
            <a:ext cx="916940" cy="411480"/>
          </a:xfrm>
          <a:prstGeom prst="rect">
            <a:avLst/>
          </a:prstGeom>
          <a:solidFill>
            <a:schemeClr val="accent2">
              <a:alpha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567180" y="579120"/>
            <a:ext cx="1557020" cy="411480"/>
          </a:xfrm>
          <a:prstGeom prst="rect">
            <a:avLst/>
          </a:prstGeom>
          <a:solidFill>
            <a:schemeClr val="accent3">
              <a:lumMod val="75000"/>
              <a:alpha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279140" y="579120"/>
            <a:ext cx="975610" cy="411480"/>
          </a:xfrm>
          <a:prstGeom prst="rect">
            <a:avLst/>
          </a:prstGeom>
          <a:solidFill>
            <a:schemeClr val="tx2">
              <a:lumMod val="40000"/>
              <a:lumOff val="60000"/>
              <a:alpha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02260" y="1031240"/>
            <a:ext cx="1938020" cy="827722"/>
          </a:xfrm>
          <a:prstGeom prst="rect">
            <a:avLst/>
          </a:prstGeom>
          <a:solidFill>
            <a:srgbClr val="FFFF0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270762" y="3130550"/>
            <a:ext cx="1983988" cy="482016"/>
          </a:xfrm>
          <a:prstGeom prst="rect">
            <a:avLst/>
          </a:prstGeom>
          <a:solidFill>
            <a:schemeClr val="accent6">
              <a:lumMod val="60000"/>
              <a:lumOff val="40000"/>
              <a:alpha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734310" y="2095843"/>
            <a:ext cx="1971290" cy="1516724"/>
          </a:xfrm>
          <a:prstGeom prst="rect">
            <a:avLst/>
          </a:prstGeom>
          <a:solidFill>
            <a:srgbClr val="00B0F0">
              <a:alpha val="2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734314" y="579118"/>
            <a:ext cx="1971286" cy="1493203"/>
          </a:xfrm>
          <a:prstGeom prst="rect">
            <a:avLst/>
          </a:prstGeom>
          <a:solidFill>
            <a:schemeClr val="accent4">
              <a:lumMod val="40000"/>
              <a:lumOff val="60000"/>
              <a:alpha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715514" y="579118"/>
            <a:ext cx="1971286" cy="3033448"/>
          </a:xfrm>
          <a:prstGeom prst="rect">
            <a:avLst/>
          </a:prstGeom>
          <a:solidFill>
            <a:schemeClr val="accent3">
              <a:lumMod val="20000"/>
              <a:lumOff val="8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lumMod val="40000"/>
                  <a:lumOff val="60000"/>
                </a:schemeClr>
              </a:solidFill>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1881" y="3870959"/>
            <a:ext cx="958504" cy="2434908"/>
          </a:xfrm>
          <a:prstGeom prst="rect">
            <a:avLst/>
          </a:prstGeom>
        </p:spPr>
      </p:pic>
    </p:spTree>
    <p:extLst>
      <p:ext uri="{BB962C8B-B14F-4D97-AF65-F5344CB8AC3E}">
        <p14:creationId xmlns:p14="http://schemas.microsoft.com/office/powerpoint/2010/main" val="20554517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Content Placeholder 5" descr="Screen shot 2010-11-03 at 1.56.50 PM.png"/>
          <p:cNvPicPr>
            <a:picLocks noGrp="1" noChangeAspect="1"/>
          </p:cNvPicPr>
          <p:nvPr>
            <p:ph idx="1"/>
          </p:nvPr>
        </p:nvPicPr>
        <p:blipFill>
          <a:blip r:embed="rId2">
            <a:extLst>
              <a:ext uri="{28A0092B-C50C-407E-A947-70E740481C1C}">
                <a14:useLocalDpi xmlns:a14="http://schemas.microsoft.com/office/drawing/2010/main" val="0"/>
              </a:ext>
            </a:extLst>
          </a:blip>
          <a:srcRect l="-102769" t="438" r="-21124" b="-438"/>
          <a:stretch>
            <a:fillRect/>
          </a:stretch>
        </p:blipFill>
        <p:spPr>
          <a:xfrm>
            <a:off x="-2819400" y="990600"/>
            <a:ext cx="12649200" cy="4460875"/>
          </a:xfrm>
        </p:spPr>
      </p:pic>
      <p:pic>
        <p:nvPicPr>
          <p:cNvPr id="44034" name="Picture 6" descr="Parkbench 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2895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5" name="TextBox 8"/>
          <p:cNvSpPr txBox="1">
            <a:spLocks noChangeArrowheads="1"/>
          </p:cNvSpPr>
          <p:nvPr/>
        </p:nvSpPr>
        <p:spPr bwMode="auto">
          <a:xfrm>
            <a:off x="152400" y="76200"/>
            <a:ext cx="86518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i="1" dirty="0"/>
              <a:t>What you see is what you get object report writer</a:t>
            </a:r>
          </a:p>
        </p:txBody>
      </p:sp>
      <p:grpSp>
        <p:nvGrpSpPr>
          <p:cNvPr id="4" name="Group 3"/>
          <p:cNvGrpSpPr>
            <a:grpSpLocks/>
          </p:cNvGrpSpPr>
          <p:nvPr/>
        </p:nvGrpSpPr>
        <p:grpSpPr bwMode="auto">
          <a:xfrm>
            <a:off x="57461" y="5486424"/>
            <a:ext cx="7652530" cy="1193280"/>
            <a:chOff x="57547" y="5739824"/>
            <a:chExt cx="7652456" cy="1193992"/>
          </a:xfrm>
        </p:grpSpPr>
        <p:sp>
          <p:nvSpPr>
            <p:cNvPr id="44037" name="TextBox 4"/>
            <p:cNvSpPr txBox="1">
              <a:spLocks noChangeArrowheads="1"/>
            </p:cNvSpPr>
            <p:nvPr/>
          </p:nvSpPr>
          <p:spPr bwMode="auto">
            <a:xfrm>
              <a:off x="76200" y="5739824"/>
              <a:ext cx="3888866"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i="1" dirty="0"/>
                <a:t>Need an example?  </a:t>
              </a:r>
            </a:p>
          </p:txBody>
        </p:sp>
        <p:sp>
          <p:nvSpPr>
            <p:cNvPr id="44038" name="TextBox 2"/>
            <p:cNvSpPr txBox="1">
              <a:spLocks noChangeArrowheads="1"/>
            </p:cNvSpPr>
            <p:nvPr/>
          </p:nvSpPr>
          <p:spPr bwMode="auto">
            <a:xfrm>
              <a:off x="57547" y="6225508"/>
              <a:ext cx="7652456" cy="708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err="1"/>
                <a:t>derotechnical.com</a:t>
              </a:r>
              <a:r>
                <a:rPr lang="en-US" sz="2000" b="1" dirty="0"/>
                <a:t>/REPORTCARDS/</a:t>
              </a:r>
              <a:r>
                <a:rPr lang="en-US" sz="2000" b="1" dirty="0" err="1"/>
                <a:t>SampleReportCards.html</a:t>
              </a:r>
              <a:endParaRPr lang="en-US" sz="2000" b="1" dirty="0"/>
            </a:p>
            <a:p>
              <a:pPr eaLnBrk="1" hangingPunct="1"/>
              <a:r>
                <a:rPr lang="en-US" sz="2000" b="1" dirty="0">
                  <a:solidFill>
                    <a:srgbClr val="FF0000"/>
                  </a:solidFill>
                </a:rPr>
                <a:t>Coding will have to be changed!</a:t>
              </a:r>
            </a:p>
          </p:txBody>
        </p:sp>
      </p:grpSp>
      <p:sp>
        <p:nvSpPr>
          <p:cNvPr id="2" name="Rectangle 1"/>
          <p:cNvSpPr/>
          <p:nvPr/>
        </p:nvSpPr>
        <p:spPr>
          <a:xfrm rot="20125676">
            <a:off x="65019" y="3238180"/>
            <a:ext cx="3161398" cy="923330"/>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a:spAutoFit/>
          </a:bodyPr>
          <a:lstStyle/>
          <a:p>
            <a:pPr algn="ctr"/>
            <a:r>
              <a:rPr lang="en-US" sz="36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Design Sign-off</a:t>
            </a:r>
          </a:p>
          <a:p>
            <a:pPr algn="ctr"/>
            <a:r>
              <a:rPr lang="en-US"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Build for perfections!</a:t>
            </a:r>
          </a:p>
        </p:txBody>
      </p:sp>
    </p:spTree>
    <p:extLst>
      <p:ext uri="{BB962C8B-B14F-4D97-AF65-F5344CB8AC3E}">
        <p14:creationId xmlns:p14="http://schemas.microsoft.com/office/powerpoint/2010/main" val="32590394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4"/>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3"/>
          <p:cNvSpPr>
            <a:spLocks noGrp="1"/>
          </p:cNvSpPr>
          <p:nvPr>
            <p:ph type="title"/>
          </p:nvPr>
        </p:nvSpPr>
        <p:spPr>
          <a:xfrm>
            <a:off x="457200" y="1878275"/>
            <a:ext cx="8229600" cy="1143000"/>
          </a:xfrm>
        </p:spPr>
        <p:txBody>
          <a:bodyPr>
            <a:normAutofit fontScale="90000"/>
          </a:bodyPr>
          <a:lstStyle/>
          <a:p>
            <a:r>
              <a:rPr lang="en-US" sz="2800" b="1" i="1" dirty="0">
                <a:latin typeface="Calibri" charset="0"/>
              </a:rPr>
              <a:t>Agenda/Participants will be engaged in:</a:t>
            </a:r>
            <a:br>
              <a:rPr lang="en-US" sz="2400" b="1" i="1" dirty="0">
                <a:solidFill>
                  <a:srgbClr val="FF0000"/>
                </a:solidFill>
                <a:latin typeface="Calibri" charset="0"/>
              </a:rPr>
            </a:br>
            <a:r>
              <a:rPr lang="en-US" sz="2400" dirty="0">
                <a:latin typeface="Calibri" charset="0"/>
              </a:rPr>
              <a:t>Brainstorming session</a:t>
            </a:r>
            <a:br>
              <a:rPr lang="en-US" sz="2400" dirty="0">
                <a:latin typeface="Calibri" charset="0"/>
              </a:rPr>
            </a:br>
            <a:r>
              <a:rPr lang="en-US" sz="2400" dirty="0">
                <a:latin typeface="Calibri" charset="0"/>
              </a:rPr>
              <a:t>Tips and tricks of creating a printable standard based report card</a:t>
            </a:r>
            <a:br>
              <a:rPr lang="en-US" sz="2400" dirty="0">
                <a:latin typeface="Calibri" charset="0"/>
              </a:rPr>
            </a:br>
            <a:r>
              <a:rPr lang="en-US" sz="2400" dirty="0">
                <a:latin typeface="Calibri" charset="0"/>
              </a:rPr>
              <a:t>Learning report card language</a:t>
            </a:r>
            <a:br>
              <a:rPr lang="en-US" sz="2400" dirty="0">
                <a:latin typeface="Calibri" charset="0"/>
              </a:rPr>
            </a:br>
            <a:r>
              <a:rPr lang="en-US" sz="2400" dirty="0">
                <a:latin typeface="Calibri" charset="0"/>
              </a:rPr>
              <a:t>Object Reports vs Dynamic Options Online/Printable</a:t>
            </a:r>
            <a:br>
              <a:rPr lang="en-US" sz="2400" dirty="0">
                <a:latin typeface="Calibri" charset="0"/>
              </a:rPr>
            </a:br>
            <a:r>
              <a:rPr lang="en-US" sz="2400" dirty="0">
                <a:latin typeface="Calibri" charset="0"/>
              </a:rPr>
              <a:t>NOT DYNAMIC so it’s all about real estate</a:t>
            </a:r>
            <a:br>
              <a:rPr lang="en-US" sz="2400" dirty="0">
                <a:latin typeface="Calibri" charset="0"/>
              </a:rPr>
            </a:br>
            <a:r>
              <a:rPr lang="en-US" sz="2400" dirty="0">
                <a:latin typeface="Calibri" charset="0"/>
              </a:rPr>
              <a:t>How the SBRC relates to the PTP</a:t>
            </a:r>
            <a:br>
              <a:rPr lang="en-US" sz="2400" dirty="0">
                <a:latin typeface="Calibri" charset="0"/>
              </a:rPr>
            </a:br>
            <a:r>
              <a:rPr lang="en-US" sz="2400" dirty="0">
                <a:latin typeface="Calibri" charset="0"/>
              </a:rPr>
              <a:t>Special Education Students/Scales</a:t>
            </a:r>
            <a:br>
              <a:rPr lang="en-US" sz="2400" dirty="0">
                <a:latin typeface="Calibri" charset="0"/>
              </a:rPr>
            </a:br>
            <a:r>
              <a:rPr lang="en-US" sz="2400" dirty="0">
                <a:latin typeface="Calibri" charset="0"/>
              </a:rPr>
              <a:t>Exploring the curriculum side of standards </a:t>
            </a:r>
            <a:br>
              <a:rPr lang="en-US" sz="2400" dirty="0">
                <a:latin typeface="Calibri" charset="0"/>
              </a:rPr>
            </a:br>
            <a:r>
              <a:rPr lang="en-US" sz="2400" dirty="0" err="1">
                <a:latin typeface="Calibri" charset="0"/>
              </a:rPr>
              <a:t>Parkbench</a:t>
            </a:r>
            <a:r>
              <a:rPr lang="en-US" sz="2400" dirty="0">
                <a:latin typeface="Calibri" charset="0"/>
              </a:rPr>
              <a:t> VisualPST (object report writer) </a:t>
            </a:r>
            <a:br>
              <a:rPr lang="en-US" sz="2400" dirty="0">
                <a:latin typeface="Calibri" charset="0"/>
              </a:rPr>
            </a:br>
            <a:r>
              <a:rPr lang="en-US" sz="2400" dirty="0">
                <a:latin typeface="Calibri" charset="0"/>
              </a:rPr>
              <a:t>(free-trial licenses available)</a:t>
            </a:r>
            <a:br>
              <a:rPr lang="en-US" sz="2400" dirty="0">
                <a:latin typeface="Calibri" charset="0"/>
              </a:rPr>
            </a:br>
            <a:r>
              <a:rPr lang="en-US" sz="2400" dirty="0">
                <a:latin typeface="Calibri" charset="0"/>
              </a:rPr>
              <a:t> </a:t>
            </a:r>
            <a:r>
              <a:rPr lang="en-US" sz="2400" b="1" dirty="0">
                <a:solidFill>
                  <a:srgbClr val="FF0000"/>
                </a:solidFill>
                <a:latin typeface="Calibri" charset="0"/>
              </a:rPr>
              <a:t>Target Audience </a:t>
            </a:r>
            <a:r>
              <a:rPr lang="en-US" sz="2400" dirty="0">
                <a:latin typeface="Calibri" charset="0"/>
              </a:rPr>
              <a:t>– Admins/Curriculum/Lead Secretaries</a:t>
            </a:r>
            <a:br>
              <a:rPr lang="en-US" sz="2400" dirty="0">
                <a:latin typeface="Calibri" charset="0"/>
              </a:rPr>
            </a:br>
            <a:br>
              <a:rPr lang="en-US" sz="2400" dirty="0">
                <a:latin typeface="Calibri" charset="0"/>
              </a:rPr>
            </a:br>
            <a:endParaRPr lang="en-US" sz="2400" b="1" i="1" u="sng" dirty="0">
              <a:latin typeface="Calibri" charset="0"/>
            </a:endParaRPr>
          </a:p>
        </p:txBody>
      </p:sp>
      <p:sp>
        <p:nvSpPr>
          <p:cNvPr id="20483" name="Rectangle 6"/>
          <p:cNvSpPr>
            <a:spLocks noChangeArrowheads="1"/>
          </p:cNvSpPr>
          <p:nvPr/>
        </p:nvSpPr>
        <p:spPr bwMode="auto">
          <a:xfrm>
            <a:off x="2514600" y="5233670"/>
            <a:ext cx="490728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3200" dirty="0"/>
              <a:t>All PPT can be found @</a:t>
            </a:r>
          </a:p>
          <a:p>
            <a:pPr algn="ctr"/>
            <a:r>
              <a:rPr lang="en-US" sz="3200" dirty="0">
                <a:hlinkClick r:id="rId2"/>
              </a:rPr>
              <a:t>www.derotechnical.com</a:t>
            </a:r>
            <a:r>
              <a:rPr lang="en-US" sz="3200" dirty="0"/>
              <a:t> </a:t>
            </a:r>
          </a:p>
        </p:txBody>
      </p:sp>
      <p:pic>
        <p:nvPicPr>
          <p:cNvPr id="2048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1981200"/>
            <a:ext cx="855663" cy="85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4659089"/>
            <a:ext cx="2007705" cy="1956397"/>
          </a:xfrm>
          <a:prstGeom prst="rect">
            <a:avLst/>
          </a:prstGeom>
        </p:spPr>
      </p:pic>
    </p:spTree>
    <p:extLst>
      <p:ext uri="{BB962C8B-B14F-4D97-AF65-F5344CB8AC3E}">
        <p14:creationId xmlns:p14="http://schemas.microsoft.com/office/powerpoint/2010/main" val="16340414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685800" y="-152400"/>
            <a:ext cx="8229600" cy="1143000"/>
          </a:xfrm>
        </p:spPr>
        <p:txBody>
          <a:bodyPr/>
          <a:lstStyle/>
          <a:p>
            <a:r>
              <a:rPr lang="en-US" b="1" i="1">
                <a:latin typeface="Calibri" charset="0"/>
              </a:rPr>
              <a:t>Corrections on screen or print?</a:t>
            </a:r>
          </a:p>
        </p:txBody>
      </p:sp>
      <p:pic>
        <p:nvPicPr>
          <p:cNvPr id="38914" name="Picture 3" descr="Screen shot 2010-11-06 at 12.41.45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5688" y="1712913"/>
            <a:ext cx="6742112" cy="4230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5" name="TextBox 4"/>
          <p:cNvSpPr txBox="1">
            <a:spLocks noChangeArrowheads="1"/>
          </p:cNvSpPr>
          <p:nvPr/>
        </p:nvSpPr>
        <p:spPr bwMode="auto">
          <a:xfrm>
            <a:off x="442907" y="981072"/>
            <a:ext cx="845616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Create a comment only report for teachers rather than printing entire report cards</a:t>
            </a:r>
          </a:p>
          <a:p>
            <a:pPr eaLnBrk="1" hangingPunct="1"/>
            <a:r>
              <a:rPr lang="en-US" sz="1800" b="1" i="1" dirty="0">
                <a:solidFill>
                  <a:srgbClr val="FF0000"/>
                </a:solidFill>
              </a:rPr>
              <a:t>Sample available on DERO Technical Website- Report Cards!</a:t>
            </a:r>
          </a:p>
        </p:txBody>
      </p:sp>
    </p:spTree>
    <p:extLst>
      <p:ext uri="{BB962C8B-B14F-4D97-AF65-F5344CB8AC3E}">
        <p14:creationId xmlns:p14="http://schemas.microsoft.com/office/powerpoint/2010/main" val="31352454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a:xfrm>
            <a:off x="304800" y="-152400"/>
            <a:ext cx="8610600" cy="1143000"/>
          </a:xfrm>
        </p:spPr>
        <p:txBody>
          <a:bodyPr/>
          <a:lstStyle/>
          <a:p>
            <a:pPr algn="ctr"/>
            <a:r>
              <a:rPr lang="en-US" sz="4000" b="1" i="1">
                <a:latin typeface="Calibri" charset="0"/>
              </a:rPr>
              <a:t>Report Tools for the Future?</a:t>
            </a:r>
          </a:p>
        </p:txBody>
      </p:sp>
      <p:sp>
        <p:nvSpPr>
          <p:cNvPr id="9" name="Rectangle 8"/>
          <p:cNvSpPr/>
          <p:nvPr/>
        </p:nvSpPr>
        <p:spPr>
          <a:xfrm>
            <a:off x="5943600" y="1066800"/>
            <a:ext cx="2743200" cy="954107"/>
          </a:xfrm>
          <a:prstGeom prst="rect">
            <a:avLst/>
          </a:prstGeom>
          <a:effectLst>
            <a:glow rad="228600">
              <a:schemeClr val="accent3">
                <a:satMod val="175000"/>
                <a:alpha val="40000"/>
              </a:schemeClr>
            </a:glow>
          </a:effectLst>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What is your Best Guess?</a:t>
            </a:r>
          </a:p>
        </p:txBody>
      </p:sp>
      <p:sp>
        <p:nvSpPr>
          <p:cNvPr id="3" name="TextBox 2"/>
          <p:cNvSpPr txBox="1"/>
          <p:nvPr/>
        </p:nvSpPr>
        <p:spPr>
          <a:xfrm>
            <a:off x="457200" y="838200"/>
            <a:ext cx="6967677" cy="5539978"/>
          </a:xfrm>
          <a:prstGeom prst="rect">
            <a:avLst/>
          </a:prstGeom>
          <a:noFill/>
        </p:spPr>
        <p:txBody>
          <a:bodyPr wrap="none">
            <a:spAutoFit/>
          </a:bodyPr>
          <a:lstStyle/>
          <a:p>
            <a:pPr marL="285750" indent="-285750">
              <a:buFont typeface="Arial"/>
              <a:buChar char="•"/>
              <a:defRPr/>
            </a:pPr>
            <a:r>
              <a:rPr lang="en-US" sz="2400" dirty="0"/>
              <a:t>Traditional – Handwritten</a:t>
            </a:r>
          </a:p>
          <a:p>
            <a:pPr marL="285750" indent="-285750">
              <a:buFont typeface="Arial"/>
              <a:buChar char="•"/>
              <a:defRPr/>
            </a:pPr>
            <a:r>
              <a:rPr lang="en-US" sz="2400" dirty="0"/>
              <a:t>Traditional – Electronic</a:t>
            </a:r>
          </a:p>
          <a:p>
            <a:pPr marL="285750" indent="-285750">
              <a:buFont typeface="Arial"/>
              <a:buChar char="•"/>
              <a:defRPr/>
            </a:pPr>
            <a:r>
              <a:rPr lang="en-US" sz="2400" dirty="0"/>
              <a:t>Standards</a:t>
            </a:r>
          </a:p>
          <a:p>
            <a:pPr marL="742950" lvl="1" indent="-285750">
              <a:buFont typeface="Arial"/>
              <a:buChar char="•"/>
              <a:defRPr/>
            </a:pPr>
            <a:r>
              <a:rPr lang="en-US" sz="2400" dirty="0"/>
              <a:t>Anchor Standards</a:t>
            </a:r>
          </a:p>
          <a:p>
            <a:pPr marL="742950" lvl="1" indent="-285750">
              <a:buFont typeface="Arial"/>
              <a:buChar char="•"/>
              <a:defRPr/>
            </a:pPr>
            <a:r>
              <a:rPr lang="en-US" sz="2400" dirty="0"/>
              <a:t>Common Core</a:t>
            </a:r>
          </a:p>
          <a:p>
            <a:pPr marL="742950" lvl="1" indent="-285750">
              <a:buFont typeface="Arial"/>
              <a:buChar char="•"/>
              <a:defRPr/>
            </a:pPr>
            <a:r>
              <a:rPr lang="en-US" sz="2400" dirty="0"/>
              <a:t>Rubric Assessments by Term</a:t>
            </a:r>
          </a:p>
          <a:p>
            <a:pPr marL="742950" lvl="1" indent="-285750">
              <a:buFont typeface="Arial"/>
              <a:buChar char="•"/>
              <a:defRPr/>
            </a:pPr>
            <a:r>
              <a:rPr lang="en-US" sz="2400" dirty="0"/>
              <a:t>Graphical Progress on Standards</a:t>
            </a:r>
          </a:p>
          <a:p>
            <a:pPr marL="285750" indent="-285750">
              <a:buFont typeface="Arial"/>
              <a:buChar char="•"/>
              <a:defRPr/>
            </a:pPr>
            <a:r>
              <a:rPr lang="en-US" sz="2400" dirty="0"/>
              <a:t>Online/Web-based </a:t>
            </a:r>
          </a:p>
          <a:p>
            <a:pPr marL="285750" indent="-285750">
              <a:buFont typeface="Arial"/>
              <a:buChar char="•"/>
              <a:defRPr/>
            </a:pPr>
            <a:r>
              <a:rPr lang="en-US" sz="2400" dirty="0"/>
              <a:t>Push Technology </a:t>
            </a:r>
          </a:p>
          <a:p>
            <a:pPr marL="285750" indent="-285750">
              <a:buFont typeface="Arial"/>
              <a:buChar char="•"/>
              <a:defRPr/>
            </a:pPr>
            <a:r>
              <a:rPr lang="en-US" sz="2400" dirty="0"/>
              <a:t>Audio</a:t>
            </a:r>
          </a:p>
          <a:p>
            <a:pPr marL="285750" indent="-285750">
              <a:buFont typeface="Arial"/>
              <a:buChar char="•"/>
              <a:defRPr/>
            </a:pPr>
            <a:r>
              <a:rPr lang="en-US" sz="2400" dirty="0"/>
              <a:t>Video</a:t>
            </a:r>
          </a:p>
          <a:p>
            <a:pPr marL="285750" indent="-285750">
              <a:buFont typeface="Arial"/>
              <a:buChar char="•"/>
              <a:defRPr/>
            </a:pPr>
            <a:r>
              <a:rPr lang="en-US" sz="2400" dirty="0"/>
              <a:t>Cumulative K-12 with yearly progress on Graduation</a:t>
            </a:r>
          </a:p>
          <a:p>
            <a:pPr marL="285750" indent="-285750">
              <a:buFont typeface="Arial"/>
              <a:buChar char="•"/>
              <a:defRPr/>
            </a:pPr>
            <a:r>
              <a:rPr lang="en-US" sz="2400" dirty="0"/>
              <a:t>Local/State and National Comparisons</a:t>
            </a:r>
          </a:p>
          <a:p>
            <a:pPr marL="285750" indent="-285750">
              <a:buFont typeface="Arial"/>
              <a:buChar char="•"/>
              <a:defRPr/>
            </a:pPr>
            <a:r>
              <a:rPr lang="en-US" sz="2400" dirty="0"/>
              <a:t>NO Printed Report Cards – Parent Portal Only!  </a:t>
            </a:r>
          </a:p>
          <a:p>
            <a:pPr>
              <a:defRPr/>
            </a:pPr>
            <a:r>
              <a:rPr lang="en-US" dirty="0"/>
              <a:t> </a:t>
            </a:r>
          </a:p>
        </p:txBody>
      </p:sp>
      <p:pic>
        <p:nvPicPr>
          <p:cNvPr id="41989" name="Picture 3" descr="Screen Shot 2014-03-16 at 9.29.00 A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2916" y="3011507"/>
            <a:ext cx="2833688" cy="127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582584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082"/>
            <a:ext cx="8229600" cy="1143000"/>
          </a:xfrm>
        </p:spPr>
        <p:txBody>
          <a:bodyPr/>
          <a:lstStyle/>
          <a:p>
            <a:r>
              <a:rPr lang="en-US" b="1" i="1" dirty="0">
                <a:solidFill>
                  <a:schemeClr val="tx2">
                    <a:lumMod val="60000"/>
                    <a:lumOff val="40000"/>
                  </a:schemeClr>
                </a:solidFill>
              </a:rPr>
              <a:t>Report Card Options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420" y="899160"/>
            <a:ext cx="3344171" cy="2545080"/>
          </a:xfrm>
          <a:prstGeom prst="rect">
            <a:avLst/>
          </a:prstGeom>
        </p:spPr>
      </p:pic>
      <p:grpSp>
        <p:nvGrpSpPr>
          <p:cNvPr id="10" name="Group 9"/>
          <p:cNvGrpSpPr/>
          <p:nvPr/>
        </p:nvGrpSpPr>
        <p:grpSpPr>
          <a:xfrm>
            <a:off x="185420" y="3916680"/>
            <a:ext cx="4066540" cy="2190246"/>
            <a:chOff x="1603241" y="4301358"/>
            <a:chExt cx="5135880" cy="2232288"/>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3241" y="4301358"/>
              <a:ext cx="5135880" cy="223228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9120" y="5150669"/>
              <a:ext cx="2882900" cy="825500"/>
            </a:xfrm>
            <a:prstGeom prst="rect">
              <a:avLst/>
            </a:prstGeom>
          </p:spPr>
        </p:pic>
      </p:grpSp>
      <p:grpSp>
        <p:nvGrpSpPr>
          <p:cNvPr id="13" name="Group 12"/>
          <p:cNvGrpSpPr/>
          <p:nvPr/>
        </p:nvGrpSpPr>
        <p:grpSpPr>
          <a:xfrm>
            <a:off x="4572000" y="3623204"/>
            <a:ext cx="3896110" cy="2442967"/>
            <a:chOff x="4572000" y="3623204"/>
            <a:chExt cx="3896110" cy="2442967"/>
          </a:xfrm>
        </p:grpSpPr>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3623204"/>
              <a:ext cx="3896110" cy="2442967"/>
            </a:xfrm>
            <a:prstGeom prst="rect">
              <a:avLst/>
            </a:prstGeom>
          </p:spPr>
        </p:pic>
        <p:pic>
          <p:nvPicPr>
            <p:cNvPr id="11" name="Picture 3" descr="Parkbench Logo.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85050" y="4885760"/>
              <a:ext cx="1706880" cy="67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53052" y="854046"/>
            <a:ext cx="3807028" cy="2635307"/>
          </a:xfrm>
          <a:prstGeom prst="rect">
            <a:avLst/>
          </a:prstGeom>
        </p:spPr>
      </p:pic>
      <p:sp>
        <p:nvSpPr>
          <p:cNvPr id="3" name="TextBox 2"/>
          <p:cNvSpPr txBox="1"/>
          <p:nvPr/>
        </p:nvSpPr>
        <p:spPr>
          <a:xfrm>
            <a:off x="4754880" y="990918"/>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276393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31" y="203212"/>
            <a:ext cx="8815388" cy="1143000"/>
          </a:xfrm>
        </p:spPr>
        <p:txBody>
          <a:bodyPr>
            <a:noAutofit/>
          </a:bodyPr>
          <a:lstStyle/>
          <a:p>
            <a:r>
              <a:rPr lang="en-US" sz="3600" b="1" dirty="0">
                <a:solidFill>
                  <a:schemeClr val="tx2">
                    <a:lumMod val="60000"/>
                    <a:lumOff val="40000"/>
                  </a:schemeClr>
                </a:solidFill>
              </a:rPr>
              <a:t>Standard Grades and </a:t>
            </a:r>
            <a:r>
              <a:rPr lang="en-US" sz="3600" b="1" dirty="0">
                <a:solidFill>
                  <a:srgbClr val="FF0000"/>
                </a:solidFill>
              </a:rPr>
              <a:t>DAT coded report cards</a:t>
            </a:r>
            <a:br>
              <a:rPr lang="en-US" sz="3600" b="1" dirty="0">
                <a:solidFill>
                  <a:schemeClr val="tx2">
                    <a:lumMod val="60000"/>
                    <a:lumOff val="40000"/>
                  </a:schemeClr>
                </a:solidFill>
              </a:rPr>
            </a:br>
            <a:r>
              <a:rPr lang="en-US" sz="2400" b="1" dirty="0">
                <a:solidFill>
                  <a:schemeClr val="accent1">
                    <a:lumMod val="75000"/>
                  </a:schemeClr>
                </a:solidFill>
              </a:rPr>
              <a:t>Most Object Reports use a DAT code ^(*std.stored.transavg;ELA.2.2;T1)</a:t>
            </a:r>
            <a:br>
              <a:rPr lang="en-US" sz="2400" dirty="0"/>
            </a:br>
            <a:endParaRPr lang="en-US" sz="2400" b="1" dirty="0">
              <a:solidFill>
                <a:schemeClr val="accent1">
                  <a:lumMod val="75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23" y="3900488"/>
            <a:ext cx="7270127" cy="2939516"/>
          </a:xfrm>
          <a:prstGeom prst="rect">
            <a:avLst/>
          </a:prstGeom>
        </p:spPr>
      </p:pic>
      <p:sp>
        <p:nvSpPr>
          <p:cNvPr id="6" name="TextBox 5"/>
          <p:cNvSpPr txBox="1"/>
          <p:nvPr/>
        </p:nvSpPr>
        <p:spPr>
          <a:xfrm>
            <a:off x="71423" y="1042988"/>
            <a:ext cx="8929702" cy="2585323"/>
          </a:xfrm>
          <a:prstGeom prst="rect">
            <a:avLst/>
          </a:prstGeom>
          <a:noFill/>
        </p:spPr>
        <p:txBody>
          <a:bodyPr wrap="square" rtlCol="0">
            <a:spAutoFit/>
          </a:bodyPr>
          <a:lstStyle/>
          <a:p>
            <a:r>
              <a:rPr lang="en-US" b="1" dirty="0"/>
              <a:t>Did you know</a:t>
            </a:r>
            <a:r>
              <a:rPr lang="mr-IN" b="1" dirty="0"/>
              <a:t>…</a:t>
            </a:r>
            <a:endParaRPr lang="en-US" b="1" dirty="0"/>
          </a:p>
          <a:p>
            <a:pPr marL="342900" indent="-342900">
              <a:buAutoNum type="arabicParenR"/>
            </a:pPr>
            <a:r>
              <a:rPr lang="en-US" dirty="0"/>
              <a:t>Standard grades are given to specific sessions of course.  In the case above ELA for Grade 2</a:t>
            </a:r>
          </a:p>
          <a:p>
            <a:pPr marL="342900" indent="-342900">
              <a:buAutoNum type="arabicParenR"/>
            </a:pPr>
            <a:r>
              <a:rPr lang="en-US" dirty="0"/>
              <a:t>If a student transfers/drops a class, the new teacher has no way to check the standards the previous teacher gave to that student.</a:t>
            </a:r>
          </a:p>
          <a:p>
            <a:pPr marL="342900" indent="-342900">
              <a:buAutoNum type="arabicParenR"/>
            </a:pPr>
            <a:r>
              <a:rPr lang="en-US" dirty="0"/>
              <a:t>The math behind the scenes makes it difficult an accurate final grade to be calculated IF the previous teacher graded the standards or any sub standard if you are using auto-calculate parent standards, </a:t>
            </a:r>
          </a:p>
          <a:p>
            <a:pPr marL="342900" indent="-342900">
              <a:buAutoNum type="arabicParenR"/>
            </a:pPr>
            <a:r>
              <a:rPr lang="en-US" dirty="0"/>
              <a:t>Starting in Version PS 12.01 administrators must </a:t>
            </a:r>
            <a:r>
              <a:rPr lang="en-US"/>
              <a:t>select either </a:t>
            </a:r>
            <a:r>
              <a:rPr lang="en-US" dirty="0"/>
              <a:t>of these options BEFORE THE START OF THE SCHOOL YEAR. </a:t>
            </a:r>
          </a:p>
        </p:txBody>
      </p:sp>
    </p:spTree>
    <p:extLst>
      <p:ext uri="{BB962C8B-B14F-4D97-AF65-F5344CB8AC3E}">
        <p14:creationId xmlns:p14="http://schemas.microsoft.com/office/powerpoint/2010/main" val="4166357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Content Placeholder 2"/>
          <p:cNvSpPr>
            <a:spLocks noGrp="1"/>
          </p:cNvSpPr>
          <p:nvPr>
            <p:ph idx="1"/>
          </p:nvPr>
        </p:nvSpPr>
        <p:spPr>
          <a:xfrm>
            <a:off x="0" y="152400"/>
            <a:ext cx="9144000" cy="742950"/>
          </a:xfrm>
        </p:spPr>
        <p:txBody>
          <a:bodyPr/>
          <a:lstStyle/>
          <a:p>
            <a:pPr algn="ctr">
              <a:buFont typeface="Arial" charset="0"/>
              <a:buNone/>
            </a:pPr>
            <a:r>
              <a:rPr lang="en-US" sz="4000" b="1" i="1">
                <a:latin typeface="Calibri" charset="0"/>
              </a:rPr>
              <a:t>http://www.parkbenchsoftware.com/</a:t>
            </a:r>
          </a:p>
        </p:txBody>
      </p:sp>
      <p:pic>
        <p:nvPicPr>
          <p:cNvPr id="43010" name="Picture 3" descr="Parkbench Log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914400"/>
            <a:ext cx="3873500" cy="1528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a:spLocks noChangeArrowheads="1"/>
          </p:cNvSpPr>
          <p:nvPr/>
        </p:nvSpPr>
        <p:spPr bwMode="auto">
          <a:xfrm>
            <a:off x="977901" y="2362200"/>
            <a:ext cx="91440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3600" b="1" dirty="0"/>
              <a:t>Current District Pricing : $395 / year</a:t>
            </a:r>
          </a:p>
          <a:p>
            <a:endParaRPr lang="en-US" dirty="0"/>
          </a:p>
        </p:txBody>
      </p:sp>
      <p:pic>
        <p:nvPicPr>
          <p:cNvPr id="43012" name="Picture 1" descr="IMG_098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33592" y="4744033"/>
            <a:ext cx="2958335" cy="21334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3" name="Picture 6" descr="IMG_098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670" y="4753183"/>
            <a:ext cx="2787662" cy="21760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4" name="Picture 8" descr="IMG_0979.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96013" y="4744032"/>
            <a:ext cx="2844553" cy="21334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Content Placeholder 2"/>
          <p:cNvSpPr txBox="1">
            <a:spLocks/>
          </p:cNvSpPr>
          <p:nvPr/>
        </p:nvSpPr>
        <p:spPr bwMode="auto">
          <a:xfrm>
            <a:off x="-299390" y="2952750"/>
            <a:ext cx="9144000" cy="74295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buFont typeface="Arial" charset="0"/>
              <a:buNone/>
            </a:pPr>
            <a:r>
              <a:rPr lang="en-US" b="1" i="1" dirty="0">
                <a:solidFill>
                  <a:srgbClr val="FF0000"/>
                </a:solidFill>
                <a:latin typeface="Calibri" charset="0"/>
              </a:rPr>
              <a:t>Demo Licenses are available </a:t>
            </a:r>
            <a:r>
              <a:rPr lang="mr-IN" b="1" i="1" dirty="0">
                <a:solidFill>
                  <a:srgbClr val="FF0000"/>
                </a:solidFill>
                <a:latin typeface="Calibri" charset="0"/>
              </a:rPr>
              <a:t>–</a:t>
            </a:r>
            <a:r>
              <a:rPr lang="en-US" b="1" i="1" dirty="0">
                <a:solidFill>
                  <a:srgbClr val="FF0000"/>
                </a:solidFill>
                <a:latin typeface="Calibri" charset="0"/>
              </a:rPr>
              <a:t> send me an email!</a:t>
            </a:r>
          </a:p>
          <a:p>
            <a:pPr algn="ctr">
              <a:spcBef>
                <a:spcPct val="20000"/>
              </a:spcBef>
              <a:buFont typeface="Arial" charset="0"/>
              <a:buNone/>
            </a:pPr>
            <a:r>
              <a:rPr lang="en-US" sz="3600" b="1" i="1" dirty="0">
                <a:solidFill>
                  <a:schemeClr val="tx2">
                    <a:lumMod val="60000"/>
                    <a:lumOff val="40000"/>
                  </a:schemeClr>
                </a:solidFill>
                <a:latin typeface="Calibri" charset="0"/>
                <a:hlinkClick r:id="rId6"/>
              </a:rPr>
              <a:t>get2bobc@gmail.com</a:t>
            </a:r>
            <a:endParaRPr lang="en-US" sz="3600" b="1" i="1" dirty="0">
              <a:solidFill>
                <a:schemeClr val="tx2">
                  <a:lumMod val="60000"/>
                  <a:lumOff val="40000"/>
                </a:schemeClr>
              </a:solidFill>
              <a:latin typeface="Calibri" charset="0"/>
            </a:endParaRPr>
          </a:p>
          <a:p>
            <a:pPr algn="ctr">
              <a:spcBef>
                <a:spcPct val="20000"/>
              </a:spcBef>
              <a:buFont typeface="Arial" charset="0"/>
              <a:buNone/>
            </a:pPr>
            <a:r>
              <a:rPr lang="en-US" b="1" i="1" dirty="0">
                <a:solidFill>
                  <a:schemeClr val="tx2">
                    <a:lumMod val="60000"/>
                    <a:lumOff val="40000"/>
                  </a:schemeClr>
                </a:solidFill>
                <a:latin typeface="Calibri" charset="0"/>
              </a:rPr>
              <a:t> </a:t>
            </a:r>
          </a:p>
        </p:txBody>
      </p:sp>
    </p:spTree>
    <p:extLst>
      <p:ext uri="{BB962C8B-B14F-4D97-AF65-F5344CB8AC3E}">
        <p14:creationId xmlns:p14="http://schemas.microsoft.com/office/powerpoint/2010/main" val="26383354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9-25 at 10.14.26 P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855"/>
            <a:ext cx="9144000" cy="5941181"/>
          </a:xfrm>
          <a:prstGeom prst="rect">
            <a:avLst/>
          </a:prstGeom>
        </p:spPr>
      </p:pic>
    </p:spTree>
    <p:extLst>
      <p:ext uri="{BB962C8B-B14F-4D97-AF65-F5344CB8AC3E}">
        <p14:creationId xmlns:p14="http://schemas.microsoft.com/office/powerpoint/2010/main" val="41200056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 y="199525"/>
            <a:ext cx="3738173" cy="1931390"/>
          </a:xfrm>
        </p:spPr>
      </p:pic>
      <p:pic>
        <p:nvPicPr>
          <p:cNvPr id="6" name="Content Placeholder 3"/>
          <p:cNvPicPr>
            <a:picLocks noChangeAspect="1"/>
          </p:cNvPicPr>
          <p:nvPr/>
        </p:nvPicPr>
        <p:blipFill>
          <a:blip r:embed="rId2"/>
          <a:stretch>
            <a:fillRect/>
          </a:stretch>
        </p:blipFill>
        <p:spPr>
          <a:xfrm flipH="1">
            <a:off x="5531369" y="199526"/>
            <a:ext cx="3882452" cy="1931390"/>
          </a:xfrm>
          <a:prstGeom prst="rect">
            <a:avLst/>
          </a:prstGeom>
        </p:spPr>
      </p:pic>
      <p:sp>
        <p:nvSpPr>
          <p:cNvPr id="7" name="TextBox 6"/>
          <p:cNvSpPr txBox="1"/>
          <p:nvPr/>
        </p:nvSpPr>
        <p:spPr>
          <a:xfrm>
            <a:off x="3069235" y="581776"/>
            <a:ext cx="3201710" cy="1661993"/>
          </a:xfrm>
          <a:prstGeom prst="rect">
            <a:avLst/>
          </a:prstGeom>
          <a:noFill/>
        </p:spPr>
        <p:txBody>
          <a:bodyPr wrap="none" rtlCol="0">
            <a:spAutoFit/>
          </a:bodyPr>
          <a:lstStyle/>
          <a:p>
            <a:r>
              <a:rPr lang="en-US" sz="5400" b="1" i="1" dirty="0">
                <a:solidFill>
                  <a:srgbClr val="FF0000"/>
                </a:solidFill>
              </a:rPr>
              <a:t>DELIMMA</a:t>
            </a:r>
          </a:p>
          <a:p>
            <a:pPr algn="ctr"/>
            <a:r>
              <a:rPr lang="en-US" sz="2400" b="1" i="1" dirty="0">
                <a:solidFill>
                  <a:schemeClr val="bg2">
                    <a:lumMod val="10000"/>
                  </a:schemeClr>
                </a:solidFill>
              </a:rPr>
              <a:t>Special Needs Students</a:t>
            </a:r>
          </a:p>
          <a:p>
            <a:pPr algn="ctr"/>
            <a:r>
              <a:rPr lang="en-US" sz="2400" dirty="0">
                <a:solidFill>
                  <a:schemeClr val="bg2">
                    <a:lumMod val="10000"/>
                  </a:schemeClr>
                </a:solidFill>
              </a:rPr>
              <a:t>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2128870"/>
            <a:ext cx="7543800" cy="125610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50" y="3765182"/>
            <a:ext cx="5429250" cy="2286000"/>
          </a:xfrm>
          <a:prstGeom prst="rect">
            <a:avLst/>
          </a:prstGeom>
        </p:spPr>
      </p:pic>
      <p:sp>
        <p:nvSpPr>
          <p:cNvPr id="10" name="TextBox 9"/>
          <p:cNvSpPr txBox="1"/>
          <p:nvPr/>
        </p:nvSpPr>
        <p:spPr>
          <a:xfrm>
            <a:off x="6262145" y="4218795"/>
            <a:ext cx="2209387" cy="1200329"/>
          </a:xfrm>
          <a:prstGeom prst="rect">
            <a:avLst/>
          </a:prstGeom>
          <a:noFill/>
        </p:spPr>
        <p:txBody>
          <a:bodyPr wrap="none" rtlCol="0">
            <a:spAutoFit/>
          </a:bodyPr>
          <a:lstStyle/>
          <a:p>
            <a:r>
              <a:rPr lang="en-US" sz="7200" b="1" i="1" dirty="0">
                <a:solidFill>
                  <a:schemeClr val="accent1">
                    <a:lumMod val="75000"/>
                  </a:schemeClr>
                </a:solidFill>
              </a:rPr>
              <a:t>HOW</a:t>
            </a:r>
          </a:p>
        </p:txBody>
      </p:sp>
      <p:sp>
        <p:nvSpPr>
          <p:cNvPr id="2" name="TextBox 1"/>
          <p:cNvSpPr txBox="1"/>
          <p:nvPr/>
        </p:nvSpPr>
        <p:spPr>
          <a:xfrm>
            <a:off x="715377" y="3459480"/>
            <a:ext cx="6905352" cy="646331"/>
          </a:xfrm>
          <a:prstGeom prst="rect">
            <a:avLst/>
          </a:prstGeom>
          <a:noFill/>
        </p:spPr>
        <p:txBody>
          <a:bodyPr wrap="none" rtlCol="0">
            <a:spAutoFit/>
          </a:bodyPr>
          <a:lstStyle/>
          <a:p>
            <a:r>
              <a:rPr lang="en-US" b="1" i="1" dirty="0">
                <a:solidFill>
                  <a:schemeClr val="bg2">
                    <a:lumMod val="10000"/>
                  </a:schemeClr>
                </a:solidFill>
              </a:rPr>
              <a:t>Please √ with your Special Needs Department for State Regulations</a:t>
            </a:r>
            <a:r>
              <a:rPr lang="en-US" dirty="0">
                <a:solidFill>
                  <a:schemeClr val="bg2">
                    <a:lumMod val="10000"/>
                  </a:schemeClr>
                </a:solidFill>
              </a:rPr>
              <a:t> </a:t>
            </a:r>
          </a:p>
          <a:p>
            <a:endParaRPr lang="en-US" dirty="0"/>
          </a:p>
        </p:txBody>
      </p:sp>
    </p:spTree>
    <p:extLst>
      <p:ext uri="{BB962C8B-B14F-4D97-AF65-F5344CB8AC3E}">
        <p14:creationId xmlns:p14="http://schemas.microsoft.com/office/powerpoint/2010/main" val="1106451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in)">
                                      <p:cBhvr>
                                        <p:cTn id="29" dur="2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0-#ppt_w/2"/>
                                          </p:val>
                                        </p:tav>
                                        <p:tav tm="100000">
                                          <p:val>
                                            <p:strVal val="#ppt_x"/>
                                          </p:val>
                                        </p:tav>
                                      </p:tavLst>
                                    </p:anim>
                                    <p:anim calcmode="lin" valueType="num">
                                      <p:cBhvr additive="base">
                                        <p:cTn id="35"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167" y="0"/>
            <a:ext cx="7356561" cy="6272213"/>
          </a:xfrm>
          <a:prstGeom prst="rect">
            <a:avLst/>
          </a:prstGeom>
        </p:spPr>
      </p:pic>
    </p:spTree>
    <p:extLst>
      <p:ext uri="{BB962C8B-B14F-4D97-AF65-F5344CB8AC3E}">
        <p14:creationId xmlns:p14="http://schemas.microsoft.com/office/powerpoint/2010/main" val="1396666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156"/>
            <a:ext cx="8229600" cy="1143000"/>
          </a:xfrm>
        </p:spPr>
        <p:txBody>
          <a:bodyPr>
            <a:normAutofit fontScale="90000"/>
          </a:bodyPr>
          <a:lstStyle/>
          <a:p>
            <a:r>
              <a:rPr lang="en-US" b="1" dirty="0">
                <a:solidFill>
                  <a:schemeClr val="tx2">
                    <a:lumMod val="60000"/>
                    <a:lumOff val="40000"/>
                  </a:schemeClr>
                </a:solidFill>
              </a:rPr>
              <a:t>Check out the </a:t>
            </a:r>
            <a:r>
              <a:rPr lang="en-US" sz="4000" b="1" dirty="0">
                <a:solidFill>
                  <a:schemeClr val="tx2">
                    <a:lumMod val="60000"/>
                    <a:lumOff val="40000"/>
                  </a:schemeClr>
                </a:solidFill>
              </a:rPr>
              <a:t>Standard</a:t>
            </a:r>
            <a:r>
              <a:rPr lang="en-US" b="1" dirty="0">
                <a:solidFill>
                  <a:schemeClr val="tx2">
                    <a:lumMod val="60000"/>
                    <a:lumOff val="40000"/>
                  </a:schemeClr>
                </a:solidFill>
              </a:rPr>
              <a:t> Grid Tool in </a:t>
            </a:r>
            <a:r>
              <a:rPr lang="en-US" sz="4000" b="1" dirty="0">
                <a:solidFill>
                  <a:schemeClr val="tx2">
                    <a:lumMod val="60000"/>
                    <a:lumOff val="40000"/>
                  </a:schemeClr>
                </a:solidFill>
              </a:rPr>
              <a:t>ParkBench VisualPST Version 3</a:t>
            </a:r>
          </a:p>
        </p:txBody>
      </p:sp>
      <p:grpSp>
        <p:nvGrpSpPr>
          <p:cNvPr id="7" name="Group 6"/>
          <p:cNvGrpSpPr/>
          <p:nvPr/>
        </p:nvGrpSpPr>
        <p:grpSpPr>
          <a:xfrm>
            <a:off x="471611" y="1100133"/>
            <a:ext cx="7055256" cy="5425672"/>
            <a:chOff x="471611" y="846138"/>
            <a:chExt cx="7055256" cy="5425672"/>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367" y="846138"/>
              <a:ext cx="6667500" cy="5207000"/>
            </a:xfrm>
            <a:prstGeom prst="rect">
              <a:avLst/>
            </a:prstGeom>
          </p:spPr>
        </p:pic>
        <p:sp>
          <p:nvSpPr>
            <p:cNvPr id="5" name="Donut 4"/>
            <p:cNvSpPr/>
            <p:nvPr/>
          </p:nvSpPr>
          <p:spPr>
            <a:xfrm>
              <a:off x="471611" y="5019197"/>
              <a:ext cx="1180285" cy="1013387"/>
            </a:xfrm>
            <a:prstGeom prst="donut">
              <a:avLst>
                <a:gd name="adj" fmla="val 8176"/>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96169" y="5346297"/>
              <a:ext cx="2514600"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p:cNvSpPr txBox="1"/>
          <p:nvPr/>
        </p:nvSpPr>
        <p:spPr>
          <a:xfrm>
            <a:off x="2232840" y="2700670"/>
            <a:ext cx="5535490" cy="954107"/>
          </a:xfrm>
          <a:prstGeom prst="rect">
            <a:avLst/>
          </a:prstGeom>
          <a:noFill/>
        </p:spPr>
        <p:txBody>
          <a:bodyPr wrap="none" rtlCol="0">
            <a:spAutoFit/>
          </a:bodyPr>
          <a:lstStyle/>
          <a:p>
            <a:r>
              <a:rPr lang="en-US" sz="2800" b="1" i="1" dirty="0"/>
              <a:t>If you would like a day demo license</a:t>
            </a:r>
          </a:p>
          <a:p>
            <a:r>
              <a:rPr lang="en-US" sz="2800" b="1" i="1" dirty="0"/>
              <a:t>email get2bobc@gmail.com</a:t>
            </a:r>
          </a:p>
        </p:txBody>
      </p:sp>
    </p:spTree>
    <p:extLst>
      <p:ext uri="{BB962C8B-B14F-4D97-AF65-F5344CB8AC3E}">
        <p14:creationId xmlns:p14="http://schemas.microsoft.com/office/powerpoint/2010/main" val="1114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048" y="5891530"/>
            <a:ext cx="2302004" cy="855980"/>
          </a:xfrm>
          <a:prstGeom prst="rect">
            <a:avLst/>
          </a:prstGeom>
        </p:spPr>
      </p:pic>
      <p:pic>
        <p:nvPicPr>
          <p:cNvPr id="12" name="Picture 11">
            <a:extLst>
              <a:ext uri="{FF2B5EF4-FFF2-40B4-BE49-F238E27FC236}">
                <a16:creationId xmlns:a16="http://schemas.microsoft.com/office/drawing/2014/main" id="{23B747CD-646C-664E-9484-4494A0B8EF26}"/>
              </a:ext>
            </a:extLst>
          </p:cNvPr>
          <p:cNvPicPr>
            <a:picLocks noChangeAspect="1"/>
          </p:cNvPicPr>
          <p:nvPr/>
        </p:nvPicPr>
        <p:blipFill>
          <a:blip r:embed="rId3"/>
          <a:stretch>
            <a:fillRect/>
          </a:stretch>
        </p:blipFill>
        <p:spPr>
          <a:xfrm>
            <a:off x="0" y="0"/>
            <a:ext cx="8930640" cy="5405046"/>
          </a:xfrm>
          <a:prstGeom prst="rect">
            <a:avLst/>
          </a:prstGeom>
        </p:spPr>
      </p:pic>
      <p:pic>
        <p:nvPicPr>
          <p:cNvPr id="15" name="Picture 14">
            <a:extLst>
              <a:ext uri="{FF2B5EF4-FFF2-40B4-BE49-F238E27FC236}">
                <a16:creationId xmlns:a16="http://schemas.microsoft.com/office/drawing/2014/main" id="{1DB9CBAF-C06F-8049-8C47-4C721D07674B}"/>
              </a:ext>
            </a:extLst>
          </p:cNvPr>
          <p:cNvPicPr>
            <a:picLocks noChangeAspect="1"/>
          </p:cNvPicPr>
          <p:nvPr/>
        </p:nvPicPr>
        <p:blipFill>
          <a:blip r:embed="rId4"/>
          <a:stretch>
            <a:fillRect/>
          </a:stretch>
        </p:blipFill>
        <p:spPr>
          <a:xfrm>
            <a:off x="2822642" y="5270516"/>
            <a:ext cx="4245228" cy="1520174"/>
          </a:xfrm>
          <a:prstGeom prst="rect">
            <a:avLst/>
          </a:prstGeom>
        </p:spPr>
      </p:pic>
    </p:spTree>
    <p:extLst>
      <p:ext uri="{BB962C8B-B14F-4D97-AF65-F5344CB8AC3E}">
        <p14:creationId xmlns:p14="http://schemas.microsoft.com/office/powerpoint/2010/main" val="198984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621280" y="1158240"/>
            <a:ext cx="6217920" cy="1143000"/>
          </a:xfrm>
          <a:prstGeom prst="rect">
            <a:avLst/>
          </a:prstGeom>
          <a:noFill/>
          <a:ln w="9525">
            <a:noFill/>
            <a:miter lim="800000"/>
            <a:headEnd/>
            <a:tailEnd/>
          </a:ln>
        </p:spPr>
        <p:txBody>
          <a:bodyPr anchor="ctr"/>
          <a:lstStyle/>
          <a:p>
            <a:pPr defTabSz="457200" eaLnBrk="0" hangingPunct="0">
              <a:lnSpc>
                <a:spcPct val="150000"/>
              </a:lnSpc>
              <a:defRPr/>
            </a:pPr>
            <a:br>
              <a:rPr lang="en-US" sz="2400" dirty="0">
                <a:latin typeface="+mj-lt"/>
                <a:ea typeface="ＭＳ Ｐゴシック" charset="-128"/>
                <a:cs typeface="ＭＳ Ｐゴシック" charset="-128"/>
              </a:rPr>
            </a:br>
            <a:r>
              <a:rPr lang="en-US" sz="2400" b="1" dirty="0">
                <a:latin typeface="+mj-lt"/>
                <a:ea typeface="ＭＳ Ｐゴシック" charset="-128"/>
                <a:cs typeface="ＭＳ Ｐゴシック" charset="-128"/>
              </a:rPr>
              <a:t>CEO - DERO Technical Services (2007)</a:t>
            </a:r>
          </a:p>
          <a:p>
            <a:pPr eaLnBrk="0" hangingPunct="0">
              <a:lnSpc>
                <a:spcPct val="150000"/>
              </a:lnSpc>
              <a:defRPr/>
            </a:pPr>
            <a:r>
              <a:rPr lang="en-US" sz="2400" b="1" dirty="0">
                <a:ea typeface="ＭＳ Ｐゴシック" charset="-128"/>
                <a:cs typeface="ＭＳ Ｐゴシック" charset="-128"/>
              </a:rPr>
              <a:t>Marketing/- ParkBench Software Trainer (2007)</a:t>
            </a:r>
            <a:br>
              <a:rPr lang="en-US" sz="2400" b="1" dirty="0">
                <a:latin typeface="+mj-lt"/>
                <a:ea typeface="ＭＳ Ｐゴシック" charset="-128"/>
                <a:cs typeface="ＭＳ Ｐゴシック" charset="-128"/>
              </a:rPr>
            </a:br>
            <a:r>
              <a:rPr lang="en-US" sz="2400" b="1" dirty="0">
                <a:latin typeface="+mj-lt"/>
                <a:ea typeface="ＭＳ Ｐゴシック" charset="-128"/>
                <a:cs typeface="ＭＳ Ｐゴシック" charset="-128"/>
              </a:rPr>
              <a:t>Evangelist/Process Lead- Level Data (2010)</a:t>
            </a:r>
          </a:p>
          <a:p>
            <a:pPr defTabSz="457200" eaLnBrk="0" hangingPunct="0">
              <a:lnSpc>
                <a:spcPct val="150000"/>
              </a:lnSpc>
              <a:defRPr/>
            </a:pPr>
            <a:r>
              <a:rPr lang="en-US" sz="2400" b="1" dirty="0">
                <a:latin typeface="+mj-lt"/>
                <a:ea typeface="ＭＳ Ｐゴシック" charset="-128"/>
                <a:cs typeface="ＭＳ Ｐゴシック" charset="-128"/>
              </a:rPr>
              <a:t>PSISJS Partner </a:t>
            </a:r>
            <a:r>
              <a:rPr lang="mr-IN" sz="2400" b="1" dirty="0">
                <a:latin typeface="+mj-lt"/>
                <a:ea typeface="ＭＳ Ｐゴシック" charset="-128"/>
                <a:cs typeface="ＭＳ Ｐゴシック" charset="-128"/>
              </a:rPr>
              <a:t>–</a:t>
            </a:r>
            <a:r>
              <a:rPr lang="en-US" sz="2400" b="1" dirty="0">
                <a:latin typeface="+mj-lt"/>
                <a:ea typeface="ＭＳ Ｐゴシック" charset="-128"/>
                <a:cs typeface="ＭＳ Ｐゴシック" charset="-128"/>
              </a:rPr>
              <a:t> Standards/Trainer (2013)</a:t>
            </a:r>
            <a:br>
              <a:rPr lang="en-US" sz="2400" b="1" dirty="0">
                <a:latin typeface="+mj-lt"/>
                <a:ea typeface="ＭＳ Ｐゴシック" charset="-128"/>
                <a:cs typeface="ＭＳ Ｐゴシック" charset="-128"/>
              </a:rPr>
            </a:br>
            <a:r>
              <a:rPr lang="en-US" sz="2400" b="1" dirty="0">
                <a:latin typeface="+mj-lt"/>
                <a:ea typeface="ＭＳ Ｐゴシック" charset="-128"/>
                <a:cs typeface="ＭＳ Ｐゴシック" charset="-128"/>
              </a:rPr>
              <a:t>Alpha/Beta Team for PS and PTP</a:t>
            </a:r>
          </a:p>
          <a:p>
            <a:pPr defTabSz="457200" eaLnBrk="0" hangingPunct="0">
              <a:defRPr/>
            </a:pPr>
            <a:endParaRPr lang="en-US" sz="2400" b="1" dirty="0">
              <a:latin typeface="+mj-lt"/>
              <a:ea typeface="ＭＳ Ｐゴシック" charset="-128"/>
              <a:cs typeface="ＭＳ Ｐゴシック" charset="-128"/>
            </a:endParaRPr>
          </a:p>
        </p:txBody>
      </p:sp>
      <p:pic>
        <p:nvPicPr>
          <p:cNvPr id="2253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73844" y="5496900"/>
            <a:ext cx="182880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4" name="Rectangle 1"/>
          <p:cNvSpPr>
            <a:spLocks noChangeArrowheads="1"/>
          </p:cNvSpPr>
          <p:nvPr/>
        </p:nvSpPr>
        <p:spPr bwMode="auto">
          <a:xfrm>
            <a:off x="506413" y="3977640"/>
            <a:ext cx="200818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b="1" i="1">
                <a:latin typeface="Chalkboard" charset="0"/>
                <a:cs typeface="Chalkboard" charset="0"/>
              </a:rPr>
              <a:t>Bob Cornacchioli</a:t>
            </a:r>
            <a:endParaRPr lang="en-US"/>
          </a:p>
        </p:txBody>
      </p:sp>
      <p:pic>
        <p:nvPicPr>
          <p:cNvPr id="3" name="Picture 2" descr="PTP CERTIFI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3984" y="3259466"/>
            <a:ext cx="2857500" cy="6985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29920"/>
            <a:ext cx="2057400" cy="32512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864" y="5328633"/>
            <a:ext cx="1168947" cy="1139074"/>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31775" y="5346343"/>
            <a:ext cx="1284733" cy="948133"/>
          </a:xfrm>
          <a:prstGeom prst="rect">
            <a:avLst/>
          </a:prstGeom>
        </p:spPr>
      </p:pic>
      <p:sp>
        <p:nvSpPr>
          <p:cNvPr id="7" name="TextBox 6"/>
          <p:cNvSpPr txBox="1"/>
          <p:nvPr/>
        </p:nvSpPr>
        <p:spPr>
          <a:xfrm>
            <a:off x="2621280" y="4114800"/>
            <a:ext cx="6186309" cy="1477328"/>
          </a:xfrm>
          <a:prstGeom prst="rect">
            <a:avLst/>
          </a:prstGeom>
          <a:noFill/>
        </p:spPr>
        <p:txBody>
          <a:bodyPr wrap="none" rtlCol="0">
            <a:spAutoFit/>
          </a:bodyPr>
          <a:lstStyle/>
          <a:p>
            <a:pPr eaLnBrk="0" hangingPunct="0">
              <a:defRPr/>
            </a:pPr>
            <a:r>
              <a:rPr lang="en-US" sz="2400" b="1" dirty="0">
                <a:ea typeface="ＭＳ Ｐゴシック" charset="-128"/>
                <a:cs typeface="ＭＳ Ｐゴシック" charset="-128"/>
              </a:rPr>
              <a:t>Director of Technology and Media Services  	</a:t>
            </a:r>
          </a:p>
          <a:p>
            <a:pPr eaLnBrk="0" hangingPunct="0">
              <a:defRPr/>
            </a:pPr>
            <a:r>
              <a:rPr lang="en-US" sz="2400" b="1" dirty="0">
                <a:ea typeface="ＭＳ Ｐゴシック" charset="-128"/>
                <a:cs typeface="ＭＳ Ｐゴシック" charset="-128"/>
              </a:rPr>
              <a:t>	Shrewsbury Public Schools (16 yrs.)</a:t>
            </a:r>
          </a:p>
          <a:p>
            <a:pPr eaLnBrk="0" hangingPunct="0">
              <a:defRPr/>
            </a:pPr>
            <a:r>
              <a:rPr lang="en-US" sz="2400" b="1" dirty="0">
                <a:ea typeface="ＭＳ Ｐゴシック" charset="-128"/>
                <a:cs typeface="ＭＳ Ｐゴシック" charset="-128"/>
              </a:rPr>
              <a:t>	PowerSchool Administrator (6 yrs.)</a:t>
            </a:r>
          </a:p>
          <a:p>
            <a:endParaRPr lang="en-US" dirty="0"/>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5058" y="4769083"/>
            <a:ext cx="1576234" cy="2039832"/>
          </a:xfrm>
          <a:prstGeom prst="rect">
            <a:avLst/>
          </a:prstGeom>
        </p:spPr>
      </p:pic>
    </p:spTree>
    <p:extLst>
      <p:ext uri="{BB962C8B-B14F-4D97-AF65-F5344CB8AC3E}">
        <p14:creationId xmlns:p14="http://schemas.microsoft.com/office/powerpoint/2010/main" val="19968613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ubtitle 2"/>
          <p:cNvSpPr txBox="1">
            <a:spLocks/>
          </p:cNvSpPr>
          <p:nvPr/>
        </p:nvSpPr>
        <p:spPr bwMode="auto">
          <a:xfrm>
            <a:off x="2794000" y="1066800"/>
            <a:ext cx="81788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Font typeface="Arial" charset="0"/>
              <a:buNone/>
            </a:pPr>
            <a:r>
              <a:rPr lang="en-US" sz="8000" b="1" i="1" dirty="0">
                <a:solidFill>
                  <a:schemeClr val="tx2">
                    <a:lumMod val="60000"/>
                    <a:lumOff val="40000"/>
                  </a:schemeClr>
                </a:solidFill>
                <a:latin typeface="Arial Black" charset="0"/>
                <a:cs typeface="Arial Black" charset="0"/>
              </a:rPr>
              <a:t>Q &amp; A</a:t>
            </a:r>
          </a:p>
        </p:txBody>
      </p:sp>
      <p:sp>
        <p:nvSpPr>
          <p:cNvPr id="9" name="Title 1"/>
          <p:cNvSpPr txBox="1">
            <a:spLocks/>
          </p:cNvSpPr>
          <p:nvPr/>
        </p:nvSpPr>
        <p:spPr>
          <a:xfrm>
            <a:off x="2794001" y="3762375"/>
            <a:ext cx="6707808" cy="2318385"/>
          </a:xfrm>
          <a:prstGeom prst="rect">
            <a:avLst/>
          </a:prstGeom>
        </p:spPr>
        <p:txBody>
          <a:bodyPr anchor="ctr">
            <a:normAutofit/>
          </a:bodyPr>
          <a:lstStyle>
            <a:lvl1pPr algn="l" defTabSz="914400" rtl="0" eaLnBrk="1" latinLnBrk="0" hangingPunct="1">
              <a:spcBef>
                <a:spcPct val="0"/>
              </a:spcBef>
              <a:buNone/>
              <a:defRPr sz="4400" kern="1200">
                <a:solidFill>
                  <a:schemeClr val="tx1"/>
                </a:solidFill>
                <a:latin typeface="+mj-lt"/>
                <a:ea typeface="+mj-ea"/>
                <a:cs typeface="+mj-cs"/>
              </a:defRPr>
            </a:lvl1pPr>
          </a:lstStyle>
          <a:p>
            <a:pPr algn="ctr">
              <a:defRPr/>
            </a:pPr>
            <a:r>
              <a:rPr lang="en-US" sz="3900" dirty="0"/>
              <a:t>Bob Cornacchioli</a:t>
            </a:r>
            <a:br>
              <a:rPr lang="en-US" sz="3900" dirty="0"/>
            </a:br>
            <a:r>
              <a:rPr lang="en-US" sz="3900" dirty="0">
                <a:hlinkClick r:id="rId3"/>
              </a:rPr>
              <a:t>get2bobc@gmail.com</a:t>
            </a:r>
            <a:r>
              <a:rPr lang="en-US" sz="3900" dirty="0"/>
              <a:t> </a:t>
            </a:r>
          </a:p>
          <a:p>
            <a:pPr algn="ctr">
              <a:defRPr/>
            </a:pPr>
            <a:r>
              <a:rPr lang="en-US" sz="3900" dirty="0">
                <a:hlinkClick r:id="rId4"/>
              </a:rPr>
              <a:t>www.derotechnical.com</a:t>
            </a:r>
            <a:endParaRPr lang="en-US" sz="3900" dirty="0"/>
          </a:p>
          <a:p>
            <a:pPr algn="ctr">
              <a:defRPr/>
            </a:pPr>
            <a:endParaRPr lang="en-US" sz="3200" dirty="0"/>
          </a:p>
        </p:txBody>
      </p:sp>
      <p:sp>
        <p:nvSpPr>
          <p:cNvPr id="2" name="TextBox 1"/>
          <p:cNvSpPr txBox="1"/>
          <p:nvPr/>
        </p:nvSpPr>
        <p:spPr>
          <a:xfrm>
            <a:off x="762000" y="1066800"/>
            <a:ext cx="3963333" cy="1569660"/>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algn="ctr">
              <a:defRPr/>
            </a:pPr>
            <a:r>
              <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ANY AND ALL DERO RESOURCES ARE AVAILABLE </a:t>
            </a:r>
          </a:p>
          <a:p>
            <a:pPr algn="ctr">
              <a:defRPr/>
            </a:pPr>
            <a:r>
              <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TO DOWNLOAD, TWEAK and USE FOR YOUR DISTRICT!  </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982" y="3255617"/>
            <a:ext cx="2743200" cy="2673096"/>
          </a:xfrm>
          <a:prstGeom prst="rect">
            <a:avLst/>
          </a:prstGeom>
        </p:spPr>
      </p:pic>
    </p:spTree>
    <p:extLst>
      <p:ext uri="{BB962C8B-B14F-4D97-AF65-F5344CB8AC3E}">
        <p14:creationId xmlns:p14="http://schemas.microsoft.com/office/powerpoint/2010/main" val="1446117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9"/>
          <p:cNvSpPr>
            <a:spLocks noChangeArrowheads="1"/>
          </p:cNvSpPr>
          <p:nvPr/>
        </p:nvSpPr>
        <p:spPr bwMode="auto">
          <a:xfrm>
            <a:off x="457200" y="3733800"/>
            <a:ext cx="85344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3200" b="1" dirty="0"/>
              <a:t>What’s your role in the district?</a:t>
            </a:r>
          </a:p>
          <a:p>
            <a:r>
              <a:rPr lang="en-US" sz="3200" b="1" dirty="0"/>
              <a:t>Trained in Object Reports?</a:t>
            </a:r>
          </a:p>
          <a:p>
            <a:r>
              <a:rPr lang="en-US" sz="3200" b="1" dirty="0"/>
              <a:t>Created Standard Based Report Cards?</a:t>
            </a:r>
          </a:p>
        </p:txBody>
      </p:sp>
      <p:pic>
        <p:nvPicPr>
          <p:cNvPr id="22530"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87650" y="838200"/>
            <a:ext cx="338455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469900" y="5156200"/>
            <a:ext cx="8781956" cy="861774"/>
          </a:xfrm>
          <a:prstGeom prst="rect">
            <a:avLst/>
          </a:prstGeom>
          <a:noFill/>
        </p:spPr>
        <p:txBody>
          <a:bodyPr wrap="none" rtlCol="0">
            <a:spAutoFit/>
          </a:bodyPr>
          <a:lstStyle/>
          <a:p>
            <a:r>
              <a:rPr lang="en-US" sz="3200" b="1" dirty="0">
                <a:solidFill>
                  <a:srgbClr val="C00000"/>
                </a:solidFill>
              </a:rPr>
              <a:t>Hybrid Report with Traditional &amp; Standard grades?</a:t>
            </a:r>
          </a:p>
          <a:p>
            <a:endParaRPr lang="en-US" dirty="0"/>
          </a:p>
        </p:txBody>
      </p:sp>
    </p:spTree>
    <p:extLst>
      <p:ext uri="{BB962C8B-B14F-4D97-AF65-F5344CB8AC3E}">
        <p14:creationId xmlns:p14="http://schemas.microsoft.com/office/powerpoint/2010/main" val="1583802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457200" y="-3831"/>
            <a:ext cx="8229600" cy="825500"/>
          </a:xfrm>
        </p:spPr>
        <p:txBody>
          <a:bodyPr/>
          <a:lstStyle/>
          <a:p>
            <a:pPr algn="ctr"/>
            <a:r>
              <a:rPr lang="en-US" b="1" i="1" dirty="0">
                <a:latin typeface="Calibri" charset="0"/>
              </a:rPr>
              <a:t>CURRICULUM/ADMIN</a:t>
            </a:r>
          </a:p>
        </p:txBody>
      </p:sp>
      <p:pic>
        <p:nvPicPr>
          <p:cNvPr id="2355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22425" y="801031"/>
            <a:ext cx="5768975"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a:xfrm>
            <a:off x="457200" y="4687231"/>
            <a:ext cx="8229600" cy="825500"/>
          </a:xfrm>
          <a:prstGeom prst="rect">
            <a:avLst/>
          </a:prstGeom>
        </p:spPr>
        <p:txBody>
          <a:bodyPr anchor="ctr">
            <a:normAutofit/>
          </a:bodyPr>
          <a:lstStyle/>
          <a:p>
            <a:pPr algn="ctr" defTabSz="457200" fontAlgn="auto">
              <a:spcAft>
                <a:spcPts val="0"/>
              </a:spcAft>
              <a:defRPr/>
            </a:pPr>
            <a:r>
              <a:rPr lang="en-US" sz="4400" b="1" i="1" dirty="0">
                <a:latin typeface="+mj-lt"/>
                <a:ea typeface="+mj-ea"/>
                <a:cs typeface="+mj-cs"/>
              </a:rPr>
              <a:t>TECHNICAL</a:t>
            </a:r>
          </a:p>
        </p:txBody>
      </p:sp>
      <p:sp>
        <p:nvSpPr>
          <p:cNvPr id="23556" name="TextBox 5"/>
          <p:cNvSpPr txBox="1">
            <a:spLocks noChangeArrowheads="1"/>
          </p:cNvSpPr>
          <p:nvPr/>
        </p:nvSpPr>
        <p:spPr bwMode="auto">
          <a:xfrm>
            <a:off x="2286000" y="4567238"/>
            <a:ext cx="470058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rPr>
              <a:t>DRAW A LINE IN THE SAND</a:t>
            </a:r>
          </a:p>
        </p:txBody>
      </p:sp>
      <p:sp>
        <p:nvSpPr>
          <p:cNvPr id="2" name="TextBox 1">
            <a:extLst>
              <a:ext uri="{FF2B5EF4-FFF2-40B4-BE49-F238E27FC236}">
                <a16:creationId xmlns:a16="http://schemas.microsoft.com/office/drawing/2014/main" id="{7512A27F-07BA-B74E-A904-314C7F43FA03}"/>
              </a:ext>
            </a:extLst>
          </p:cNvPr>
          <p:cNvSpPr txBox="1"/>
          <p:nvPr/>
        </p:nvSpPr>
        <p:spPr>
          <a:xfrm>
            <a:off x="713678" y="5546183"/>
            <a:ext cx="7861608" cy="830997"/>
          </a:xfrm>
          <a:prstGeom prst="rect">
            <a:avLst/>
          </a:prstGeom>
          <a:noFill/>
        </p:spPr>
        <p:txBody>
          <a:bodyPr wrap="square" rtlCol="0">
            <a:spAutoFit/>
          </a:bodyPr>
          <a:lstStyle/>
          <a:p>
            <a:pPr algn="ctr"/>
            <a:r>
              <a:rPr lang="en-US" sz="2400" b="1" dirty="0">
                <a:solidFill>
                  <a:schemeClr val="tx2">
                    <a:lumMod val="60000"/>
                    <a:lumOff val="40000"/>
                  </a:schemeClr>
                </a:solidFill>
              </a:rPr>
              <a:t>How flexible is your curriculum leadership </a:t>
            </a:r>
          </a:p>
          <a:p>
            <a:pPr algn="ctr"/>
            <a:r>
              <a:rPr lang="en-US" sz="2400" b="1" dirty="0">
                <a:solidFill>
                  <a:schemeClr val="tx2">
                    <a:lumMod val="60000"/>
                    <a:lumOff val="40000"/>
                  </a:schemeClr>
                </a:solidFill>
              </a:rPr>
              <a:t>to accepting possible work-arounds?</a:t>
            </a:r>
          </a:p>
        </p:txBody>
      </p:sp>
    </p:spTree>
    <p:extLst>
      <p:ext uri="{BB962C8B-B14F-4D97-AF65-F5344CB8AC3E}">
        <p14:creationId xmlns:p14="http://schemas.microsoft.com/office/powerpoint/2010/main" val="73143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 y="6294438"/>
            <a:ext cx="8686800" cy="517842"/>
          </a:xfrm>
        </p:spPr>
        <p:txBody>
          <a:bodyPr>
            <a:normAutofit/>
          </a:bodyPr>
          <a:lstStyle/>
          <a:p>
            <a:pPr algn="l"/>
            <a:r>
              <a:rPr lang="en-US" sz="2000" dirty="0">
                <a:solidFill>
                  <a:schemeClr val="tx2">
                    <a:lumMod val="75000"/>
                  </a:schemeClr>
                </a:solidFill>
              </a:rPr>
              <a:t>http://</a:t>
            </a:r>
            <a:r>
              <a:rPr lang="en-US" sz="2000" dirty="0" err="1">
                <a:solidFill>
                  <a:schemeClr val="tx2">
                    <a:lumMod val="75000"/>
                  </a:schemeClr>
                </a:solidFill>
              </a:rPr>
              <a:t>www.derotechnical.com</a:t>
            </a:r>
            <a:r>
              <a:rPr lang="en-US" sz="2000" dirty="0">
                <a:solidFill>
                  <a:schemeClr val="tx2">
                    <a:lumMod val="75000"/>
                  </a:schemeClr>
                </a:solidFill>
              </a:rPr>
              <a:t>/REPORTCARDS/</a:t>
            </a:r>
            <a:r>
              <a:rPr lang="en-US" sz="2000" dirty="0" err="1">
                <a:solidFill>
                  <a:schemeClr val="tx2">
                    <a:lumMod val="75000"/>
                  </a:schemeClr>
                </a:solidFill>
              </a:rPr>
              <a:t>REPORTCARDS.html</a:t>
            </a:r>
            <a:endParaRPr lang="en-US" sz="2000" dirty="0">
              <a:solidFill>
                <a:schemeClr val="tx2">
                  <a:lumMod val="75000"/>
                </a:schemeClr>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840" y="1914634"/>
            <a:ext cx="3438948" cy="457353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2788" y="2474761"/>
            <a:ext cx="5095599" cy="124431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09156"/>
            <a:ext cx="9144000" cy="1605119"/>
          </a:xfrm>
          <a:prstGeom prst="rect">
            <a:avLst/>
          </a:prstGeom>
        </p:spPr>
      </p:pic>
      <p:grpSp>
        <p:nvGrpSpPr>
          <p:cNvPr id="9" name="Group 8"/>
          <p:cNvGrpSpPr/>
          <p:nvPr/>
        </p:nvGrpSpPr>
        <p:grpSpPr>
          <a:xfrm>
            <a:off x="3289610" y="4095631"/>
            <a:ext cx="4811404" cy="1874699"/>
            <a:chOff x="3289610" y="4586283"/>
            <a:chExt cx="4811404" cy="1874699"/>
          </a:xfrm>
        </p:grpSpPr>
        <p:sp>
          <p:nvSpPr>
            <p:cNvPr id="3" name="TextBox 2"/>
            <p:cNvSpPr txBox="1"/>
            <p:nvPr/>
          </p:nvSpPr>
          <p:spPr>
            <a:xfrm>
              <a:off x="4371976" y="4586283"/>
              <a:ext cx="3729038" cy="1200329"/>
            </a:xfrm>
            <a:prstGeom prst="rect">
              <a:avLst/>
            </a:prstGeom>
            <a:noFill/>
          </p:spPr>
          <p:txBody>
            <a:bodyPr wrap="square" rtlCol="0">
              <a:spAutoFit/>
            </a:bodyPr>
            <a:lstStyle/>
            <a:p>
              <a:r>
                <a:rPr lang="en-US" dirty="0"/>
                <a:t>This is a chart that you fill in to see if the # of standards per content area per grade level </a:t>
              </a:r>
              <a:r>
                <a:rPr lang="mr-IN" dirty="0"/>
                <a:t>–</a:t>
              </a:r>
              <a:r>
                <a:rPr lang="en-US" dirty="0"/>
                <a:t> Look for any red flags! </a:t>
              </a:r>
            </a:p>
          </p:txBody>
        </p:sp>
        <p:cxnSp>
          <p:nvCxnSpPr>
            <p:cNvPr id="8" name="Straight Arrow Connector 7"/>
            <p:cNvCxnSpPr>
              <a:cxnSpLocks/>
            </p:cNvCxnSpPr>
            <p:nvPr/>
          </p:nvCxnSpPr>
          <p:spPr>
            <a:xfrm flipH="1">
              <a:off x="3289610" y="5429250"/>
              <a:ext cx="1053790" cy="10317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pic>
        <p:nvPicPr>
          <p:cNvPr id="10" name="Picture 9">
            <a:extLst>
              <a:ext uri="{FF2B5EF4-FFF2-40B4-BE49-F238E27FC236}">
                <a16:creationId xmlns:a16="http://schemas.microsoft.com/office/drawing/2014/main" id="{EBA85E5D-38B0-0040-82E3-A1652754E5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595" y="35299"/>
            <a:ext cx="1908342" cy="1859574"/>
          </a:xfrm>
          <a:prstGeom prst="rect">
            <a:avLst/>
          </a:prstGeom>
        </p:spPr>
      </p:pic>
    </p:spTree>
    <p:extLst>
      <p:ext uri="{BB962C8B-B14F-4D97-AF65-F5344CB8AC3E}">
        <p14:creationId xmlns:p14="http://schemas.microsoft.com/office/powerpoint/2010/main" val="101920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6825" y="188913"/>
            <a:ext cx="4979988" cy="763587"/>
          </a:xfrm>
        </p:spPr>
        <p:txBody>
          <a:bodyPr>
            <a:normAutofit fontScale="90000"/>
          </a:bodyPr>
          <a:lstStyle/>
          <a:p>
            <a:pPr>
              <a:defRPr/>
            </a:pPr>
            <a:r>
              <a:rPr lang="en-US" b="1" i="1" dirty="0">
                <a:solidFill>
                  <a:srgbClr val="000000"/>
                </a:solidFill>
              </a:rPr>
              <a:t>Design Considerations</a:t>
            </a:r>
          </a:p>
        </p:txBody>
      </p:sp>
      <p:pic>
        <p:nvPicPr>
          <p:cNvPr id="24580" name="Picture 5" descr="Semesters.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514350"/>
            <a:ext cx="2982913" cy="2297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p:nvPr/>
        </p:nvSpPr>
        <p:spPr>
          <a:xfrm>
            <a:off x="3886200" y="1082675"/>
            <a:ext cx="4764088" cy="5539978"/>
          </a:xfrm>
          <a:prstGeom prst="rect">
            <a:avLst/>
          </a:prstGeom>
          <a:noFill/>
        </p:spPr>
        <p:txBody>
          <a:bodyPr>
            <a:spAutoFit/>
          </a:bodyPr>
          <a:lstStyle/>
          <a:p>
            <a:pPr>
              <a:defRPr/>
            </a:pPr>
            <a:r>
              <a:rPr lang="en-US" sz="2400" dirty="0"/>
              <a:t>Years &amp; Terms</a:t>
            </a:r>
          </a:p>
          <a:p>
            <a:pPr marL="457200" lvl="2">
              <a:defRPr/>
            </a:pPr>
            <a:r>
              <a:rPr lang="en-US" dirty="0"/>
              <a:t>Semester – Trimester – Quarters</a:t>
            </a:r>
          </a:p>
          <a:p>
            <a:pPr marL="457200" lvl="2">
              <a:defRPr/>
            </a:pPr>
            <a:endParaRPr lang="en-US" dirty="0"/>
          </a:p>
          <a:p>
            <a:pPr>
              <a:defRPr/>
            </a:pPr>
            <a:r>
              <a:rPr lang="en-US" sz="2400" dirty="0"/>
              <a:t>Headers vs. Standards</a:t>
            </a:r>
          </a:p>
          <a:p>
            <a:pPr>
              <a:defRPr/>
            </a:pPr>
            <a:r>
              <a:rPr lang="en-US" sz="2400" dirty="0"/>
              <a:t>	Graded or not</a:t>
            </a:r>
          </a:p>
          <a:p>
            <a:pPr>
              <a:defRPr/>
            </a:pPr>
            <a:endParaRPr lang="en-US" sz="2400" dirty="0"/>
          </a:p>
          <a:p>
            <a:pPr>
              <a:defRPr/>
            </a:pPr>
            <a:r>
              <a:rPr lang="en-US" sz="2400" dirty="0"/>
              <a:t>Landscape vs. Portrait</a:t>
            </a:r>
          </a:p>
          <a:p>
            <a:pPr lvl="1">
              <a:defRPr/>
            </a:pPr>
            <a:r>
              <a:rPr lang="en-US" dirty="0"/>
              <a:t>More space for standard text (65)</a:t>
            </a:r>
          </a:p>
          <a:p>
            <a:pPr lvl="1">
              <a:defRPr/>
            </a:pPr>
            <a:r>
              <a:rPr lang="en-US" dirty="0"/>
              <a:t>Larger Font- Landscape </a:t>
            </a:r>
          </a:p>
          <a:p>
            <a:pPr>
              <a:defRPr/>
            </a:pPr>
            <a:endParaRPr lang="en-US" dirty="0"/>
          </a:p>
          <a:p>
            <a:pPr>
              <a:defRPr/>
            </a:pPr>
            <a:r>
              <a:rPr lang="en-US" sz="2400" dirty="0"/>
              <a:t>Shading </a:t>
            </a:r>
          </a:p>
          <a:p>
            <a:pPr>
              <a:defRPr/>
            </a:pPr>
            <a:r>
              <a:rPr lang="en-US" dirty="0"/>
              <a:t>	Lines</a:t>
            </a:r>
          </a:p>
          <a:p>
            <a:pPr lvl="1">
              <a:defRPr/>
            </a:pPr>
            <a:r>
              <a:rPr lang="en-US" dirty="0"/>
              <a:t>Gray Boxes</a:t>
            </a:r>
          </a:p>
          <a:p>
            <a:pPr>
              <a:defRPr/>
            </a:pPr>
            <a:endParaRPr lang="en-US" sz="2400" dirty="0"/>
          </a:p>
          <a:p>
            <a:pPr>
              <a:defRPr/>
            </a:pPr>
            <a:r>
              <a:rPr lang="en-US" sz="2400" dirty="0"/>
              <a:t>Code vs. Text  (</a:t>
            </a:r>
            <a:r>
              <a:rPr lang="en-US" dirty="0"/>
              <a:t>Code &amp; Text</a:t>
            </a:r>
            <a:r>
              <a:rPr lang="en-US" sz="2400" dirty="0"/>
              <a:t>)</a:t>
            </a:r>
          </a:p>
          <a:p>
            <a:pPr lvl="1">
              <a:defRPr/>
            </a:pPr>
            <a:r>
              <a:rPr lang="en-US" dirty="0">
                <a:solidFill>
                  <a:srgbClr val="000000"/>
                </a:solidFill>
                <a:latin typeface="+mj-lt"/>
                <a:ea typeface="Lucida Grande"/>
                <a:cs typeface="Lucida Grande"/>
              </a:rPr>
              <a:t>^(*std.info.name;02.LA.01) </a:t>
            </a:r>
          </a:p>
          <a:p>
            <a:pPr lvl="1">
              <a:defRPr/>
            </a:pPr>
            <a:r>
              <a:rPr lang="en-US" dirty="0">
                <a:solidFill>
                  <a:srgbClr val="FF0000"/>
                </a:solidFill>
                <a:latin typeface="+mj-lt"/>
                <a:ea typeface="Lucida Grande"/>
                <a:cs typeface="Lucida Grande"/>
              </a:rPr>
              <a:t>You or someone else</a:t>
            </a:r>
            <a:endParaRPr lang="en-US" dirty="0">
              <a:solidFill>
                <a:srgbClr val="FF0000"/>
              </a:solidFill>
              <a:latin typeface="+mj-lt"/>
            </a:endParaRPr>
          </a:p>
        </p:txBody>
      </p:sp>
      <p:pic>
        <p:nvPicPr>
          <p:cNvPr id="3" name="Picture 2" descr="1459996_890269267658731_4126670201027892423_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9943" y="3852165"/>
            <a:ext cx="2265599" cy="1570816"/>
          </a:xfrm>
          <a:prstGeom prst="rect">
            <a:avLst/>
          </a:prstGeom>
        </p:spPr>
      </p:pic>
      <p:cxnSp>
        <p:nvCxnSpPr>
          <p:cNvPr id="5" name="Straight Connector 4"/>
          <p:cNvCxnSpPr/>
          <p:nvPr/>
        </p:nvCxnSpPr>
        <p:spPr>
          <a:xfrm>
            <a:off x="7013166" y="4073323"/>
            <a:ext cx="0" cy="1132750"/>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8195231" y="4557539"/>
            <a:ext cx="0" cy="648534"/>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3E14D93E-35FE-9F4D-A697-3EE463CE70D8}"/>
              </a:ext>
            </a:extLst>
          </p:cNvPr>
          <p:cNvPicPr>
            <a:picLocks noChangeAspect="1"/>
          </p:cNvPicPr>
          <p:nvPr/>
        </p:nvPicPr>
        <p:blipFill>
          <a:blip r:embed="rId4"/>
          <a:stretch>
            <a:fillRect/>
          </a:stretch>
        </p:blipFill>
        <p:spPr>
          <a:xfrm>
            <a:off x="441028" y="3168512"/>
            <a:ext cx="3371354" cy="3175138"/>
          </a:xfrm>
          <a:prstGeom prst="rect">
            <a:avLst/>
          </a:prstGeom>
        </p:spPr>
      </p:pic>
    </p:spTree>
    <p:extLst>
      <p:ext uri="{BB962C8B-B14F-4D97-AF65-F5344CB8AC3E}">
        <p14:creationId xmlns:p14="http://schemas.microsoft.com/office/powerpoint/2010/main" val="200911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931" y="274638"/>
            <a:ext cx="8229600" cy="1143000"/>
          </a:xfrm>
        </p:spPr>
        <p:txBody>
          <a:bodyPr/>
          <a:lstStyle/>
          <a:p>
            <a:r>
              <a:rPr lang="en-US" dirty="0"/>
              <a:t>Design Considerations</a:t>
            </a:r>
          </a:p>
        </p:txBody>
      </p:sp>
      <p:sp>
        <p:nvSpPr>
          <p:cNvPr id="3" name="Content Placeholder 2"/>
          <p:cNvSpPr>
            <a:spLocks noGrp="1"/>
          </p:cNvSpPr>
          <p:nvPr>
            <p:ph idx="1"/>
          </p:nvPr>
        </p:nvSpPr>
        <p:spPr>
          <a:xfrm>
            <a:off x="179095" y="1600200"/>
            <a:ext cx="8897745" cy="4525963"/>
          </a:xfrm>
        </p:spPr>
        <p:txBody>
          <a:bodyPr>
            <a:normAutofit fontScale="85000" lnSpcReduction="10000"/>
          </a:bodyPr>
          <a:lstStyle/>
          <a:p>
            <a:pPr marL="0" indent="0">
              <a:buNone/>
            </a:pPr>
            <a:r>
              <a:rPr lang="en-US" sz="2400" b="1" i="1" dirty="0">
                <a:solidFill>
                  <a:schemeClr val="tx2">
                    <a:lumMod val="75000"/>
                  </a:schemeClr>
                </a:solidFill>
              </a:rPr>
              <a:t>Standards </a:t>
            </a:r>
            <a:r>
              <a:rPr lang="mr-IN" sz="2400" b="1" i="1" dirty="0">
                <a:solidFill>
                  <a:schemeClr val="tx2">
                    <a:lumMod val="75000"/>
                  </a:schemeClr>
                </a:solidFill>
              </a:rPr>
              <a:t>–</a:t>
            </a:r>
            <a:r>
              <a:rPr lang="en-US" sz="2400" b="1" i="1" dirty="0">
                <a:solidFill>
                  <a:schemeClr val="tx2">
                    <a:lumMod val="75000"/>
                  </a:schemeClr>
                </a:solidFill>
              </a:rPr>
              <a:t> How many and Where</a:t>
            </a:r>
          </a:p>
          <a:p>
            <a:r>
              <a:rPr lang="en-US" sz="2400" dirty="0"/>
              <a:t>Ask to see the standards, even if they are not in Excel! </a:t>
            </a:r>
          </a:p>
          <a:p>
            <a:r>
              <a:rPr lang="en-US" sz="2400" dirty="0"/>
              <a:t>How many standards per content area?</a:t>
            </a:r>
          </a:p>
          <a:p>
            <a:r>
              <a:rPr lang="en-US" sz="2400" b="1" i="1" dirty="0">
                <a:solidFill>
                  <a:schemeClr val="accent1">
                    <a:lumMod val="75000"/>
                  </a:schemeClr>
                </a:solidFill>
              </a:rPr>
              <a:t>Create a chart to show standards per content per grade level</a:t>
            </a:r>
          </a:p>
          <a:p>
            <a:endParaRPr lang="en-US" sz="2400" b="1" i="1" dirty="0">
              <a:solidFill>
                <a:schemeClr val="accent1">
                  <a:lumMod val="75000"/>
                </a:schemeClr>
              </a:solidFill>
            </a:endParaRPr>
          </a:p>
          <a:p>
            <a:endParaRPr lang="en-US" sz="2400" b="1" i="1" dirty="0">
              <a:solidFill>
                <a:schemeClr val="accent1">
                  <a:lumMod val="75000"/>
                </a:schemeClr>
              </a:solidFill>
            </a:endParaRPr>
          </a:p>
          <a:p>
            <a:endParaRPr lang="en-US" sz="2400" b="1" i="1" dirty="0">
              <a:solidFill>
                <a:schemeClr val="accent1">
                  <a:lumMod val="75000"/>
                </a:schemeClr>
              </a:solidFill>
            </a:endParaRPr>
          </a:p>
          <a:p>
            <a:r>
              <a:rPr lang="en-US" sz="2400" b="1" dirty="0">
                <a:solidFill>
                  <a:srgbClr val="FF0000"/>
                </a:solidFill>
              </a:rPr>
              <a:t>How long are the standard names (65/70/75) or descriptions?   This could impact your design options. </a:t>
            </a:r>
          </a:p>
          <a:p>
            <a:r>
              <a:rPr lang="en-US" sz="2400" dirty="0"/>
              <a:t>How many comments, which subjects by grade level get comments?</a:t>
            </a:r>
          </a:p>
          <a:p>
            <a:r>
              <a:rPr lang="en-US" sz="2400" dirty="0"/>
              <a:t>Which standards are graded, which aren’t?</a:t>
            </a:r>
          </a:p>
          <a:p>
            <a:r>
              <a:rPr lang="en-US" sz="2400" dirty="0"/>
              <a:t>Hybrid’s anyone?</a:t>
            </a:r>
          </a:p>
          <a:p>
            <a:r>
              <a:rPr lang="en-US" sz="2400" dirty="0"/>
              <a:t>Where do they want a particular subject to be located on the printed report card</a:t>
            </a:r>
          </a:p>
        </p:txBody>
      </p:sp>
      <p:pic>
        <p:nvPicPr>
          <p:cNvPr id="4" name="Picture 3" descr="images.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60" y="92590"/>
            <a:ext cx="1310344" cy="1278384"/>
          </a:xfrm>
          <a:prstGeom prst="rect">
            <a:avLst/>
          </a:prstGeom>
        </p:spPr>
      </p:pic>
      <p:pic>
        <p:nvPicPr>
          <p:cNvPr id="5" name="Picture 4" descr="dc75dRdc9.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6594" y="81410"/>
            <a:ext cx="1735996" cy="156907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5400" y="2895600"/>
            <a:ext cx="4013200" cy="1066800"/>
          </a:xfrm>
          <a:prstGeom prst="rect">
            <a:avLst/>
          </a:prstGeom>
        </p:spPr>
      </p:pic>
    </p:spTree>
    <p:extLst>
      <p:ext uri="{BB962C8B-B14F-4D97-AF65-F5344CB8AC3E}">
        <p14:creationId xmlns:p14="http://schemas.microsoft.com/office/powerpoint/2010/main" val="10602217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28429</TotalTime>
  <Words>1576</Words>
  <Application>Microsoft Macintosh PowerPoint</Application>
  <PresentationFormat>On-screen Show (4:3)</PresentationFormat>
  <Paragraphs>239</Paragraphs>
  <Slides>40</Slides>
  <Notes>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40</vt:i4>
      </vt:variant>
    </vt:vector>
  </HeadingPairs>
  <TitlesOfParts>
    <vt:vector size="47" baseType="lpstr">
      <vt:lpstr>Arial</vt:lpstr>
      <vt:lpstr>Arial Black</vt:lpstr>
      <vt:lpstr>Calibri</vt:lpstr>
      <vt:lpstr>Chalkboard</vt:lpstr>
      <vt:lpstr>Lucida Grande</vt:lpstr>
      <vt:lpstr>Office Theme</vt:lpstr>
      <vt:lpstr>1_Office Theme</vt:lpstr>
      <vt:lpstr>PowerPoint Presentation</vt:lpstr>
      <vt:lpstr>PowerPoint Presentation</vt:lpstr>
      <vt:lpstr>Agenda/Participants will be engaged in: Brainstorming session Tips and tricks of creating a printable standard based report card Learning report card language Object Reports vs Dynamic Options Online/Printable NOT DYNAMIC so it’s all about real estate How the SBRC relates to the PTP Special Education Students/Scales Exploring the curriculum side of standards  Parkbench VisualPST (object report writer)  (free-trial licenses available)  Target Audience – Admins/Curriculum/Lead Secretaries  </vt:lpstr>
      <vt:lpstr>PowerPoint Presentation</vt:lpstr>
      <vt:lpstr>PowerPoint Presentation</vt:lpstr>
      <vt:lpstr>CURRICULUM/ADMIN</vt:lpstr>
      <vt:lpstr>http://www.derotechnical.com/REPORTCARDS/REPORTCARDS.html</vt:lpstr>
      <vt:lpstr>Design Considerations</vt:lpstr>
      <vt:lpstr>Design Considerations</vt:lpstr>
      <vt:lpstr>Report Card &amp; Standards Relationship</vt:lpstr>
      <vt:lpstr>Location-Location-Location</vt:lpstr>
      <vt:lpstr>Constraints/Decisions</vt:lpstr>
      <vt:lpstr>Summative - Student Records</vt:lpstr>
      <vt:lpstr>Comments – All subjects vs content specific</vt:lpstr>
      <vt:lpstr>Different teachers for content specific courses</vt:lpstr>
      <vt:lpstr>Content Specific Comments</vt:lpstr>
      <vt:lpstr>Attendance Codes &amp; Chasing Ghosts</vt:lpstr>
      <vt:lpstr>Chasing Attendance Ghosts</vt:lpstr>
      <vt:lpstr>Which code to use/what will it display?</vt:lpstr>
      <vt:lpstr>Hybrid Anyone?</vt:lpstr>
      <vt:lpstr>    = Not Assessed This Term – Strategies!</vt:lpstr>
      <vt:lpstr>STANDARDS by TERM</vt:lpstr>
      <vt:lpstr>Gray Boxes – Disabled Scores</vt:lpstr>
      <vt:lpstr>BE ON THE SAME PAGE Key/Assessments </vt:lpstr>
      <vt:lpstr>Multi-page Reports</vt:lpstr>
      <vt:lpstr>21st Century Effort  Habits of Mind Essential Skills for Learning Social Demeanor Usually associated to a HR District-based 80% same for all grades </vt:lpstr>
      <vt:lpstr>Not Dynamic – space for everything </vt:lpstr>
      <vt:lpstr>Time Saving Tip</vt:lpstr>
      <vt:lpstr>PowerPoint Presentation</vt:lpstr>
      <vt:lpstr>Corrections on screen or print?</vt:lpstr>
      <vt:lpstr>Report Tools for the Future?</vt:lpstr>
      <vt:lpstr>Report Card Options</vt:lpstr>
      <vt:lpstr>Standard Grades and DAT coded report cards Most Object Reports use a DAT code ^(*std.stored.transavg;ELA.2.2;T1) </vt:lpstr>
      <vt:lpstr>PowerPoint Presentation</vt:lpstr>
      <vt:lpstr>PowerPoint Presentation</vt:lpstr>
      <vt:lpstr>PowerPoint Presentation</vt:lpstr>
      <vt:lpstr>PowerPoint Presentation</vt:lpstr>
      <vt:lpstr>Check out the Standard Grid Tool in ParkBench VisualPST Version 3</vt:lpstr>
      <vt:lpstr>PowerPoint Presentation</vt:lpstr>
      <vt:lpstr>PowerPoint Presentation</vt:lpstr>
    </vt:vector>
  </TitlesOfParts>
  <Company>Shrewsbury Public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Bob Cornacchioli</dc:creator>
  <cp:lastModifiedBy>Microsoft Office User</cp:lastModifiedBy>
  <cp:revision>131</cp:revision>
  <dcterms:created xsi:type="dcterms:W3CDTF">2014-09-20T00:33:29Z</dcterms:created>
  <dcterms:modified xsi:type="dcterms:W3CDTF">2019-10-10T15:09:29Z</dcterms:modified>
</cp:coreProperties>
</file>